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0" r:id="rId5"/>
    <p:sldId id="261" r:id="rId6"/>
    <p:sldId id="262" r:id="rId7"/>
    <p:sldId id="263" r:id="rId8"/>
    <p:sldId id="270" r:id="rId9"/>
    <p:sldId id="271" r:id="rId10"/>
    <p:sldId id="266" r:id="rId11"/>
    <p:sldId id="268" r:id="rId12"/>
    <p:sldId id="267" r:id="rId13"/>
    <p:sldId id="269" r:id="rId14"/>
    <p:sldId id="264" r:id="rId15"/>
    <p:sldId id="265"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48"/>
    <a:srgbClr val="FF00CD"/>
    <a:srgbClr val="488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8"/>
    <p:restoredTop sz="96327"/>
  </p:normalViewPr>
  <p:slideViewPr>
    <p:cSldViewPr snapToGrid="0" snapToObjects="1">
      <p:cViewPr>
        <p:scale>
          <a:sx n="115" d="100"/>
          <a:sy n="115" d="100"/>
        </p:scale>
        <p:origin x="520"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A3B7F7-A6E5-3F4B-B638-C541FCA8F97F}"/>
              </a:ext>
            </a:extLst>
          </p:cNvPr>
          <p:cNvSpPr/>
          <p:nvPr userDrawn="1"/>
        </p:nvSpPr>
        <p:spPr>
          <a:xfrm>
            <a:off x="0" y="0"/>
            <a:ext cx="99072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E38AD6C0-B919-BB44-A20A-8617B170A4E8}"/>
              </a:ext>
            </a:extLst>
          </p:cNvPr>
          <p:cNvSpPr/>
          <p:nvPr userDrawn="1"/>
        </p:nvSpPr>
        <p:spPr>
          <a:xfrm>
            <a:off x="-600" y="6812281"/>
            <a:ext cx="99072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Picture 9" descr="Logo, company name&#10;&#10;Description automatically generated">
            <a:extLst>
              <a:ext uri="{FF2B5EF4-FFF2-40B4-BE49-F238E27FC236}">
                <a16:creationId xmlns:a16="http://schemas.microsoft.com/office/drawing/2014/main" id="{AE17EEE6-18EB-7644-A0B6-B9941A6E996E}"/>
              </a:ext>
            </a:extLst>
          </p:cNvPr>
          <p:cNvPicPr>
            <a:picLocks noChangeAspect="1"/>
          </p:cNvPicPr>
          <p:nvPr userDrawn="1"/>
        </p:nvPicPr>
        <p:blipFill>
          <a:blip r:embed="rId2"/>
          <a:stretch>
            <a:fillRect/>
          </a:stretch>
        </p:blipFill>
        <p:spPr>
          <a:xfrm>
            <a:off x="4051933" y="4984428"/>
            <a:ext cx="1802134" cy="1802134"/>
          </a:xfrm>
          <a:prstGeom prst="rect">
            <a:avLst/>
          </a:prstGeom>
        </p:spPr>
      </p:pic>
      <p:sp>
        <p:nvSpPr>
          <p:cNvPr id="12" name="Text Placeholder 11">
            <a:extLst>
              <a:ext uri="{FF2B5EF4-FFF2-40B4-BE49-F238E27FC236}">
                <a16:creationId xmlns:a16="http://schemas.microsoft.com/office/drawing/2014/main" id="{8F2EAC62-E7DC-174F-AEB2-67706AFF5C3F}"/>
              </a:ext>
            </a:extLst>
          </p:cNvPr>
          <p:cNvSpPr>
            <a:spLocks noGrp="1"/>
          </p:cNvSpPr>
          <p:nvPr>
            <p:ph type="body" sz="quarter" idx="10"/>
          </p:nvPr>
        </p:nvSpPr>
        <p:spPr>
          <a:xfrm>
            <a:off x="0" y="3018241"/>
            <a:ext cx="9906000" cy="914400"/>
          </a:xfrm>
        </p:spPr>
        <p:txBody>
          <a:bodyPr/>
          <a:lstStyle>
            <a:lvl1pPr marL="0" indent="0" algn="ctr">
              <a:buNone/>
              <a:defRPr>
                <a:solidFill>
                  <a:schemeClr val="bg1"/>
                </a:solidFill>
              </a:defRPr>
            </a:lvl1pPr>
          </a:lstStyle>
          <a:p>
            <a:pPr lvl="0"/>
            <a:r>
              <a:rPr lang="en-GB" dirty="0"/>
              <a:t>Click to edit Master text styles</a:t>
            </a:r>
          </a:p>
        </p:txBody>
      </p:sp>
      <p:sp>
        <p:nvSpPr>
          <p:cNvPr id="14" name="Title 5">
            <a:extLst>
              <a:ext uri="{FF2B5EF4-FFF2-40B4-BE49-F238E27FC236}">
                <a16:creationId xmlns:a16="http://schemas.microsoft.com/office/drawing/2014/main" id="{B0675603-46EB-E742-8485-AA827A88F251}"/>
              </a:ext>
            </a:extLst>
          </p:cNvPr>
          <p:cNvSpPr txBox="1">
            <a:spLocks/>
          </p:cNvSpPr>
          <p:nvPr userDrawn="1"/>
        </p:nvSpPr>
        <p:spPr>
          <a:xfrm>
            <a:off x="-2401" y="45719"/>
            <a:ext cx="9907200" cy="4910400"/>
          </a:xfrm>
          <a:prstGeom prst="rect">
            <a:avLst/>
          </a:prstGeom>
          <a:solidFill>
            <a:srgbClr val="4885E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spc="200" dirty="0">
              <a:solidFill>
                <a:schemeClr val="bg1"/>
              </a:solidFill>
              <a:latin typeface="Lato Black" panose="020F0502020204030203" pitchFamily="34" charset="77"/>
            </a:endParaRPr>
          </a:p>
        </p:txBody>
      </p:sp>
      <p:sp>
        <p:nvSpPr>
          <p:cNvPr id="15" name="Rectangle 14">
            <a:extLst>
              <a:ext uri="{FF2B5EF4-FFF2-40B4-BE49-F238E27FC236}">
                <a16:creationId xmlns:a16="http://schemas.microsoft.com/office/drawing/2014/main" id="{2DCAF9A5-0CE3-C94A-A0A7-2FDC10D22F78}"/>
              </a:ext>
            </a:extLst>
          </p:cNvPr>
          <p:cNvSpPr/>
          <p:nvPr userDrawn="1"/>
        </p:nvSpPr>
        <p:spPr>
          <a:xfrm>
            <a:off x="0" y="0"/>
            <a:ext cx="99060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E2095A9C-002A-C343-9C1B-A4466BCB5655}"/>
              </a:ext>
            </a:extLst>
          </p:cNvPr>
          <p:cNvSpPr/>
          <p:nvPr userDrawn="1"/>
        </p:nvSpPr>
        <p:spPr>
          <a:xfrm>
            <a:off x="0" y="6812281"/>
            <a:ext cx="99060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2">
            <a:extLst>
              <a:ext uri="{FF2B5EF4-FFF2-40B4-BE49-F238E27FC236}">
                <a16:creationId xmlns:a16="http://schemas.microsoft.com/office/drawing/2014/main" id="{1E5B884C-9E27-8141-8EB8-3E7CFB2DA696}"/>
              </a:ext>
            </a:extLst>
          </p:cNvPr>
          <p:cNvSpPr>
            <a:spLocks noGrp="1"/>
          </p:cNvSpPr>
          <p:nvPr>
            <p:ph type="title" hasCustomPrompt="1"/>
          </p:nvPr>
        </p:nvSpPr>
        <p:spPr>
          <a:xfrm>
            <a:off x="-1800" y="1932491"/>
            <a:ext cx="9905999" cy="1136856"/>
          </a:xfrm>
          <a:prstGeom prst="rect">
            <a:avLst/>
          </a:prstGeom>
        </p:spPr>
        <p:txBody>
          <a:bodyPr anchor="ctr"/>
          <a:lstStyle/>
          <a:p>
            <a:r>
              <a:rPr lang="en-GB" dirty="0"/>
              <a:t>CLICK TO EDIT MASTER TITLE STYLE</a:t>
            </a:r>
            <a:endParaRPr lang="en-FI" dirty="0"/>
          </a:p>
        </p:txBody>
      </p:sp>
    </p:spTree>
    <p:extLst>
      <p:ext uri="{BB962C8B-B14F-4D97-AF65-F5344CB8AC3E}">
        <p14:creationId xmlns:p14="http://schemas.microsoft.com/office/powerpoint/2010/main" val="298228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FI"/>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129932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FI"/>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190772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EC4EAED-CF65-E044-921F-6AAA79E88442}"/>
              </a:ext>
            </a:extLst>
          </p:cNvPr>
          <p:cNvSpPr txBox="1">
            <a:spLocks/>
          </p:cNvSpPr>
          <p:nvPr userDrawn="1"/>
        </p:nvSpPr>
        <p:spPr>
          <a:xfrm>
            <a:off x="0" y="41174"/>
            <a:ext cx="9905999" cy="1284392"/>
          </a:xfrm>
          <a:prstGeom prst="rect">
            <a:avLst/>
          </a:prstGeom>
          <a:solidFill>
            <a:srgbClr val="4885E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spc="200" dirty="0">
              <a:solidFill>
                <a:schemeClr val="bg1"/>
              </a:solidFill>
              <a:latin typeface="Lato Black" panose="020F0502020204030203" pitchFamily="34" charset="77"/>
            </a:endParaRPr>
          </a:p>
        </p:txBody>
      </p:sp>
      <p:sp>
        <p:nvSpPr>
          <p:cNvPr id="3" name="Content Placeholder 2"/>
          <p:cNvSpPr>
            <a:spLocks noGrp="1"/>
          </p:cNvSpPr>
          <p:nvPr>
            <p:ph idx="1"/>
          </p:nvPr>
        </p:nvSpPr>
        <p:spPr>
          <a:xfrm>
            <a:off x="1357194" y="1467265"/>
            <a:ext cx="7922937" cy="4771288"/>
          </a:xfr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id="{84C98B87-9753-9F42-BFCE-CCF1BEC3221D}"/>
              </a:ext>
            </a:extLst>
          </p:cNvPr>
          <p:cNvSpPr/>
          <p:nvPr userDrawn="1"/>
        </p:nvSpPr>
        <p:spPr>
          <a:xfrm>
            <a:off x="0" y="0"/>
            <a:ext cx="99060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9" name="Picture 8" descr="Logo&#10;&#10;Description automatically generated">
            <a:extLst>
              <a:ext uri="{FF2B5EF4-FFF2-40B4-BE49-F238E27FC236}">
                <a16:creationId xmlns:a16="http://schemas.microsoft.com/office/drawing/2014/main" id="{B69B2328-4672-2D48-8617-AFE192CAD0D3}"/>
              </a:ext>
            </a:extLst>
          </p:cNvPr>
          <p:cNvPicPr>
            <a:picLocks noChangeAspect="1"/>
          </p:cNvPicPr>
          <p:nvPr userDrawn="1"/>
        </p:nvPicPr>
        <p:blipFill>
          <a:blip r:embed="rId2"/>
          <a:stretch>
            <a:fillRect/>
          </a:stretch>
        </p:blipFill>
        <p:spPr>
          <a:xfrm>
            <a:off x="250200" y="101819"/>
            <a:ext cx="860810" cy="860810"/>
          </a:xfrm>
          <a:prstGeom prst="rect">
            <a:avLst/>
          </a:prstGeom>
        </p:spPr>
      </p:pic>
      <p:sp>
        <p:nvSpPr>
          <p:cNvPr id="10" name="Title 1">
            <a:extLst>
              <a:ext uri="{FF2B5EF4-FFF2-40B4-BE49-F238E27FC236}">
                <a16:creationId xmlns:a16="http://schemas.microsoft.com/office/drawing/2014/main" id="{C6886C02-17BF-1C44-9D20-8327D2E6D610}"/>
              </a:ext>
            </a:extLst>
          </p:cNvPr>
          <p:cNvSpPr>
            <a:spLocks noGrp="1"/>
          </p:cNvSpPr>
          <p:nvPr>
            <p:ph type="title"/>
          </p:nvPr>
        </p:nvSpPr>
        <p:spPr>
          <a:xfrm>
            <a:off x="14557" y="180654"/>
            <a:ext cx="9876886" cy="1009653"/>
          </a:xfrm>
          <a:prstGeom prst="rect">
            <a:avLst/>
          </a:prstGeom>
        </p:spPr>
        <p:txBody>
          <a:bodyPr anchor="ctr">
            <a:normAutofit/>
          </a:bodyPr>
          <a:lstStyle/>
          <a:p>
            <a:pPr algn="ctr"/>
            <a:endParaRPr lang="en-FI" sz="3600" b="1" spc="200" dirty="0">
              <a:solidFill>
                <a:schemeClr val="bg1"/>
              </a:solidFill>
              <a:latin typeface="Lato Black" panose="020F0502020204030203" pitchFamily="34" charset="77"/>
            </a:endParaRPr>
          </a:p>
        </p:txBody>
      </p:sp>
      <p:sp>
        <p:nvSpPr>
          <p:cNvPr id="11" name="Rectangle 10">
            <a:extLst>
              <a:ext uri="{FF2B5EF4-FFF2-40B4-BE49-F238E27FC236}">
                <a16:creationId xmlns:a16="http://schemas.microsoft.com/office/drawing/2014/main" id="{C34B95F7-94E2-B34D-B54B-9BD6AC7A5D6B}"/>
              </a:ext>
            </a:extLst>
          </p:cNvPr>
          <p:cNvSpPr/>
          <p:nvPr userDrawn="1"/>
        </p:nvSpPr>
        <p:spPr>
          <a:xfrm>
            <a:off x="0" y="6812281"/>
            <a:ext cx="9906000" cy="45719"/>
          </a:xfrm>
          <a:prstGeom prst="rect">
            <a:avLst/>
          </a:prstGeom>
          <a:gradFill flip="none" rotWithShape="1">
            <a:gsLst>
              <a:gs pos="0">
                <a:srgbClr val="4CB648"/>
              </a:gs>
              <a:gs pos="100000">
                <a:srgbClr val="FF00CD"/>
              </a:gs>
              <a:gs pos="50000">
                <a:srgbClr val="4885E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descr="Logo, company name&#10;&#10;Description automatically generated">
            <a:extLst>
              <a:ext uri="{FF2B5EF4-FFF2-40B4-BE49-F238E27FC236}">
                <a16:creationId xmlns:a16="http://schemas.microsoft.com/office/drawing/2014/main" id="{3D7B6F41-165C-E743-8DF7-854FDFD0F7C3}"/>
              </a:ext>
            </a:extLst>
          </p:cNvPr>
          <p:cNvPicPr>
            <a:picLocks noChangeAspect="1"/>
          </p:cNvPicPr>
          <p:nvPr userDrawn="1"/>
        </p:nvPicPr>
        <p:blipFill rotWithShape="1">
          <a:blip r:embed="rId3"/>
          <a:srcRect t="23829" b="28408"/>
          <a:stretch/>
        </p:blipFill>
        <p:spPr>
          <a:xfrm>
            <a:off x="3611880" y="6311898"/>
            <a:ext cx="2682240" cy="427038"/>
          </a:xfrm>
          <a:prstGeom prst="rect">
            <a:avLst/>
          </a:prstGeom>
        </p:spPr>
      </p:pic>
      <p:grpSp>
        <p:nvGrpSpPr>
          <p:cNvPr id="24" name="Group 23">
            <a:extLst>
              <a:ext uri="{FF2B5EF4-FFF2-40B4-BE49-F238E27FC236}">
                <a16:creationId xmlns:a16="http://schemas.microsoft.com/office/drawing/2014/main" id="{B1E3D2A8-69BA-BA41-84A2-679079A5C42C}"/>
              </a:ext>
            </a:extLst>
          </p:cNvPr>
          <p:cNvGrpSpPr/>
          <p:nvPr userDrawn="1"/>
        </p:nvGrpSpPr>
        <p:grpSpPr>
          <a:xfrm>
            <a:off x="518670" y="1325242"/>
            <a:ext cx="323870" cy="1080000"/>
            <a:chOff x="491161" y="1325242"/>
            <a:chExt cx="323870" cy="1080000"/>
          </a:xfrm>
        </p:grpSpPr>
        <p:sp>
          <p:nvSpPr>
            <p:cNvPr id="13" name="Rectangle 12">
              <a:extLst>
                <a:ext uri="{FF2B5EF4-FFF2-40B4-BE49-F238E27FC236}">
                  <a16:creationId xmlns:a16="http://schemas.microsoft.com/office/drawing/2014/main" id="{53C354A2-9FE6-4C42-9321-56EC2DF6DFF7}"/>
                </a:ext>
              </a:extLst>
            </p:cNvPr>
            <p:cNvSpPr/>
            <p:nvPr userDrawn="1"/>
          </p:nvSpPr>
          <p:spPr>
            <a:xfrm flipH="1">
              <a:off x="491161" y="1325242"/>
              <a:ext cx="72000" cy="1080000"/>
            </a:xfrm>
            <a:prstGeom prst="rect">
              <a:avLst/>
            </a:prstGeom>
            <a:solidFill>
              <a:srgbClr val="488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Rectangle 18">
              <a:extLst>
                <a:ext uri="{FF2B5EF4-FFF2-40B4-BE49-F238E27FC236}">
                  <a16:creationId xmlns:a16="http://schemas.microsoft.com/office/drawing/2014/main" id="{E76322ED-CAD3-654F-86B3-35E4B724128C}"/>
                </a:ext>
              </a:extLst>
            </p:cNvPr>
            <p:cNvSpPr/>
            <p:nvPr userDrawn="1"/>
          </p:nvSpPr>
          <p:spPr>
            <a:xfrm flipH="1">
              <a:off x="617096" y="1325242"/>
              <a:ext cx="72000" cy="1080000"/>
            </a:xfrm>
            <a:prstGeom prst="rect">
              <a:avLst/>
            </a:prstGeom>
            <a:solidFill>
              <a:srgbClr val="FF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180DCC79-A69A-534D-83E5-17A65080E28B}"/>
                </a:ext>
              </a:extLst>
            </p:cNvPr>
            <p:cNvSpPr/>
            <p:nvPr userDrawn="1"/>
          </p:nvSpPr>
          <p:spPr>
            <a:xfrm flipH="1">
              <a:off x="743031" y="1325242"/>
              <a:ext cx="72000" cy="1080000"/>
            </a:xfrm>
            <a:prstGeom prst="rect">
              <a:avLst/>
            </a:prstGeom>
            <a:solidFill>
              <a:srgbClr val="4CB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Tree>
    <p:extLst>
      <p:ext uri="{BB962C8B-B14F-4D97-AF65-F5344CB8AC3E}">
        <p14:creationId xmlns:p14="http://schemas.microsoft.com/office/powerpoint/2010/main" val="200861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FI"/>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100285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FI"/>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365291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lang="en-FI"/>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179522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lang="en-FI"/>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121370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en-FI"/>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295799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FI"/>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50012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2AA59C6A-9655-544A-BF1E-154B94C1E2A9}" type="datetimeFigureOut">
              <a:rPr lang="en-FI" smtClean="0"/>
              <a:t>7.4.2022</a:t>
            </a:fld>
            <a:endParaRPr lang="en-FI"/>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FI"/>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D3011FCE-D4AE-074A-948A-03FFF2545BD9}" type="slidenum">
              <a:rPr lang="en-FI" smtClean="0"/>
              <a:t>‹#›</a:t>
            </a:fld>
            <a:endParaRPr lang="en-FI"/>
          </a:p>
        </p:txBody>
      </p:sp>
    </p:spTree>
    <p:extLst>
      <p:ext uri="{BB962C8B-B14F-4D97-AF65-F5344CB8AC3E}">
        <p14:creationId xmlns:p14="http://schemas.microsoft.com/office/powerpoint/2010/main" val="246332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21672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600" b="1" i="0" kern="1200" spc="200" baseline="0">
          <a:solidFill>
            <a:schemeClr val="bg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9E5A3-4909-0D43-AFF2-80281FA6502C}"/>
              </a:ext>
            </a:extLst>
          </p:cNvPr>
          <p:cNvSpPr>
            <a:spLocks noGrp="1"/>
          </p:cNvSpPr>
          <p:nvPr>
            <p:ph type="ctrTitle"/>
          </p:nvPr>
        </p:nvSpPr>
        <p:spPr>
          <a:xfrm>
            <a:off x="0" y="45719"/>
            <a:ext cx="9907200" cy="4907279"/>
          </a:xfrm>
        </p:spPr>
        <p:txBody>
          <a:bodyPr/>
          <a:lstStyle/>
          <a:p>
            <a:r>
              <a:rPr lang="en-FI" dirty="0"/>
              <a:t>DIGITAL ONLINE IDENTIFIERS</a:t>
            </a:r>
          </a:p>
        </p:txBody>
      </p:sp>
      <p:sp>
        <p:nvSpPr>
          <p:cNvPr id="6" name="Text Placeholder 5">
            <a:extLst>
              <a:ext uri="{FF2B5EF4-FFF2-40B4-BE49-F238E27FC236}">
                <a16:creationId xmlns:a16="http://schemas.microsoft.com/office/drawing/2014/main" id="{9FFF3FF8-1AAA-2442-BD45-8EC4513A2A2E}"/>
              </a:ext>
            </a:extLst>
          </p:cNvPr>
          <p:cNvSpPr>
            <a:spLocks noGrp="1"/>
          </p:cNvSpPr>
          <p:nvPr>
            <p:ph type="body" sz="quarter" idx="10"/>
          </p:nvPr>
        </p:nvSpPr>
        <p:spPr>
          <a:xfrm>
            <a:off x="0" y="2707573"/>
            <a:ext cx="9906000" cy="643177"/>
          </a:xfrm>
        </p:spPr>
        <p:txBody>
          <a:bodyPr anchor="ctr">
            <a:normAutofit/>
          </a:bodyPr>
          <a:lstStyle/>
          <a:p>
            <a:r>
              <a:rPr lang="en-FI" sz="1800" dirty="0"/>
              <a:t>ACCESS AND SERVICE MANAGEMENT FOR THE USERS AND GROUPS</a:t>
            </a:r>
          </a:p>
        </p:txBody>
      </p:sp>
    </p:spTree>
    <p:extLst>
      <p:ext uri="{BB962C8B-B14F-4D97-AF65-F5344CB8AC3E}">
        <p14:creationId xmlns:p14="http://schemas.microsoft.com/office/powerpoint/2010/main" val="11502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68A74-F9BE-7740-8F5D-C8C5577CE124}"/>
              </a:ext>
            </a:extLst>
          </p:cNvPr>
          <p:cNvSpPr>
            <a:spLocks noGrp="1"/>
          </p:cNvSpPr>
          <p:nvPr>
            <p:ph type="title"/>
          </p:nvPr>
        </p:nvSpPr>
        <p:spPr/>
        <p:txBody>
          <a:bodyPr/>
          <a:lstStyle/>
          <a:p>
            <a:r>
              <a:rPr lang="en-FI" dirty="0"/>
              <a:t>REPORTING AND API</a:t>
            </a:r>
          </a:p>
        </p:txBody>
      </p:sp>
      <p:sp>
        <p:nvSpPr>
          <p:cNvPr id="4" name="Content Placeholder 2">
            <a:extLst>
              <a:ext uri="{FF2B5EF4-FFF2-40B4-BE49-F238E27FC236}">
                <a16:creationId xmlns:a16="http://schemas.microsoft.com/office/drawing/2014/main" id="{860CF57B-8FDF-9341-8CD8-B3841609649B}"/>
              </a:ext>
            </a:extLst>
          </p:cNvPr>
          <p:cNvSpPr>
            <a:spLocks noGrp="1"/>
          </p:cNvSpPr>
          <p:nvPr/>
        </p:nvSpPr>
        <p:spPr>
          <a:xfrm>
            <a:off x="1124491" y="1553548"/>
            <a:ext cx="6559648" cy="2901934"/>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buClr>
                <a:srgbClr val="4885ED"/>
              </a:buClr>
            </a:pPr>
            <a:r>
              <a:rPr lang="en-US" sz="1800" dirty="0"/>
              <a:t>Well-documented, multi-purpose REST API</a:t>
            </a:r>
          </a:p>
          <a:p>
            <a:pPr>
              <a:buClr>
                <a:srgbClr val="4885ED"/>
              </a:buClr>
            </a:pPr>
            <a:r>
              <a:rPr lang="en-US" sz="1800" dirty="0"/>
              <a:t>Real-time monitoring and statistics available locally, as automated scheduled email reports or via REST API</a:t>
            </a:r>
          </a:p>
          <a:p>
            <a:pPr>
              <a:buClr>
                <a:srgbClr val="4885ED"/>
              </a:buClr>
            </a:pPr>
            <a:r>
              <a:rPr lang="en-US" sz="1800" dirty="0"/>
              <a:t>Easy integration with e-commerce systems to enable automatic identifier submit after successful purchases. </a:t>
            </a:r>
          </a:p>
          <a:p>
            <a:pPr>
              <a:buClr>
                <a:srgbClr val="4885ED"/>
              </a:buClr>
            </a:pPr>
            <a:r>
              <a:rPr lang="en-US" sz="1800" dirty="0"/>
              <a:t>Interfaces for major newsletter programs, business analytics tools and accounting systems</a:t>
            </a:r>
          </a:p>
          <a:p>
            <a:pPr>
              <a:buClr>
                <a:srgbClr val="4885ED"/>
              </a:buClr>
            </a:pPr>
            <a:r>
              <a:rPr lang="en-US" sz="1800" dirty="0"/>
              <a:t>Provides detailed real-time data for 3</a:t>
            </a:r>
            <a:r>
              <a:rPr lang="en-US" sz="1800" baseline="30000" dirty="0"/>
              <a:t>rd</a:t>
            </a:r>
            <a:r>
              <a:rPr lang="en-US" sz="1800" dirty="0"/>
              <a:t> party Business Analytics for fact-based decision making</a:t>
            </a:r>
          </a:p>
        </p:txBody>
      </p:sp>
      <p:pic>
        <p:nvPicPr>
          <p:cNvPr id="5" name="Picture 4" descr="data:image/png;base64,iVBORw0KGgoAAAANSUhEUgAAAQoAAAC9CAMAAAB8rcOCAAABWVBMVEX///8YGx4AAAAhrmkVsVyfyESXx0jZxCaJx1ATslocr2PMxS0ermV1wVhvwFp7w1Vmv1qCxVP09fUTFxoqLS9dvloAAAcACA0jtVl8fn+SkpNSvFo/uVk3uFlIuloasWCoqKkyNTcNERWFhYfNzs4ArUyCxEPc3Nzp6enk8+NNuUz+/vrXwAAcHyKMjY5rbG27vLxVV1hKTE3V7t+YxC/IwQC5ubo+QEKS0q1Et3pvyJHu+PK748nO6taq3bvj8+JZu0xqvUio1pG63Z7Z7M2Zzmu5xjTx6r9OUFGen59iY2R5x5uY1LJZvYd2yJhawoM5uGlIvXVgxIOd2KwJsUaFzpNewnGr3LOa1aDK58iR0JB2x3N+yXt6xGbB4bej1ZSYz39xvziUy1/E4qqo0GzF36G52Y2ayVC41Xza6b/r8dff3pjTz13Z1nrj5Kvj1nzcyUTr4J7j14CsxMkvAAAPTklEQVR4nO2b+1vTyBrHS/QcF4QFm5paVC6BlrYBCoh0l1IugnLRdVVQuQjqsscLi7ur//8PJ22SmXeuSZqkaWm/z7PrmiYz73zmO+9ckk0kYlRh5enyb0+fVeOMoSVU+K2vv66+/tW4Y4lXz/r6rznq+60SdzjxqfBr3zWg/r6ONcYvo9co9f3akcZ4QFrCMcazuONqvn7hgOhIYzy41s8n0XHGeCqwRMcZQ2KJDjOG3BKOMQpxhxm9XC3hGOOXuCONWl4s0RHGqPZ7soRtjNGrawzjub318qq+aw/ijjkaVft9kjB1NY3xfNQ/iStpjOroaF9juv407thDlfH8eoMgTI32XaETrmpfo5a4YsYwlntHA+r66JXIGCvXrwclYSrb/sao/J4Ng8ToaO9om2eMld7e62Ep+zzu1gRQzRIhqo2NsZINzxKWsstxt6khhWwJS729bWiMMLMEZJFdNuJumj+ZluiNTCtxt86PViME0dtOxqi89EwiS8rrU+1ijNXsHU8ERl8u7z9bXalWH5iqVldWn+0v//6i1xOS7Ks2eD9gWkJG4s4ds6UvllerBZHJK9XV5y/vuPHIZlveGKYlJDIb+Gq/6qVDC6vL5t2ysg5a2xg1S4g5HLzc97XBLKy+OpCV18rG2D+QcVhtpBdXliXeaFljSCxx8KIhDpZWXolptKYx9kXxZrOvAx68VPbviApvQWMUXgiCzd5ZDWNBtPJSNPiyLfbV0v7Bfa4OXoTm4AevRHW8aSFjmJYQgDgKtRohjJYxhsASB/dDz2mFN4KqWsMYhTcCS7yNorbqiABGJLX5k2mJe6zuH7yOavf49j6vwnuxG2PtDTeu+yMRvreovD7g1XkvXmMcCoLaj7baI26tcRpjbeTeCEf3RiL/XMZ4fcCtOS5jHHLDGTk4bEblR0VuNxTfxPDV0tpdbiwj90JdSohVeVPk1l9sujEOi3d5KjZxuB6LQmiqMdbuCsI4bmYUZ/wg7hYjztpQAkvcbbY510RxNMsY1duiCBpIE0alUqirUmlgTVY54Udyt9iU3H1cvM1Xcc1PMcba0dvjE/MprNsnx4dna76IGCeCaIpD0c/oorpv3/aeMCtHhyf1tnOaUCyeHB/5yL3vhD0T9dvVExGIIa/hr709Ka6vi4qpa704dLjlNaJjUVnFaH1xtj7ElVcShcMhEwO/DLLA9fVjj916LIrpJEBD3XUiCt0TiaOTdUHYXK0PvfVUrIjFeqS2EFT6s4eQK6YhfHCwW3PsJRe/Ezwc6cJ3/WeOhjbc8Vferw/xnnXT0Po7DzDeccuOFsUJr8oN12CN9xuNcLCL/+BO+pT7YKQD5Aw1aQDX6JrszzYGmKcoDXD+y/nrwMZ7twFY+XnAlPWA/R8DA+9CarRApwO0Ns5cHlk73WAe8ivXSgpsHdGawrQ63a6NRy5PvA8OolbNqYsxjuhq3M0aWI+IOgdP5XevDQ6GQWLA3Rgk8o3TZuzItgaBNuSddb4xGJo2Psi3J6fwXrcBFZKMR6iBchcaH0IkUZO0pysYxOPmnd5sDd6y6pQmikK4HGr1SVcKWxb4W82yhK1HH2+ZGpTdslW/JVx9PJcGVbsl97jZrwC2BnO3PsrWVmcRkDAbKvXhoHlDcy1hafPjpuzXXBQkzKZ+kFS69vFDPG+FZAdOm7mfTN2y/yX98yfiz1vU35k/c48lIUW/lvAti0Q0krJoOfkgkUPy/siHuNvnXWeemlVr/eNH52dbNX09O3/0+CePQOS5s5W05aE9udwfm1tMiqtsbf7hhUZOOqe2jgqubcnlHp8J14OVcw80ci2YH1kZ7iA2XdbFhU1XGLmW+PjKRX/+10VezG2cf3Yp5XPkDQms/4UAoq5zl4I+RdmKMHSxKAt/8ZOP14DGJ3lZrZ4upB352ddbVZOrfJS09v9B9uk/Yi02YOlPi5ICv4Qff4j6Ig598WsjBX6VFPhn2NGHK3HoDR4sXYSLtpky+Mb43PDANj5zQXxp7UxhiWeMxknwWbS+JSyxxghCgsOiPSxh6SsVe8DIKRbtYglLhDEWA/dhpU0tYQkbY/EieGkXi+1pCUuOMRZDOVuwc3H7WcKSZYyQ1oRf6oW1oSUsGV+ePHkSUjcaZlFtaglL2w+3W7CoeOSlHw1TIRXVxjIu/rq8efPmw5s3L79tt8MZXVS6+FaD4Ojhw8s2HwIN6+IScLBp3Pw77qhikPGNAWHBCGFB1l664HGwYPwVd2zN1d9cS9gsvsUdXTP1l4SEyeIy7viap20piU7yxYULic7JF8YNd013xjzyz7QHFjeu+DLb0ncPKKb/6QgUicq/LjCmb3TOClxujE6xhKXKpRDG9I3OSJlY2wIW0z/ijqz5MnjGmP630yxhafsGDWP6e9wxxSWDXGJ0qiUsbU9jGJ2YJaCMH9Ombpj/XHayJSwZ299//Pi+3UlLia666qqrrrrqqquuuuqqq6666qqrrrrqqh00mYk7AkJTS7sTmUxmd2ky2fS6d5SpptcpUH5sXjGlpdPp2p/lYTaylK2ZCXBxdgZdLjnXJpxrmufqp5Q0tEVScUpN7XHuLqNfdbvThp0qdSeuHnRPT54tYR79mlLJfp/cUxS9B0jXlPIS9bhqSwNBTynOVV1BRWY0+5riGcWs1kPcvOcUoSpsQ3ClmoN/WKGrVHXnpvQ8U8IcKkFViGZO7ZAcbBpKao543vkB9l8ZPajgmzNp55pnFIp58xj4+6SCyt1lbja5OT9OOig0ukpcAgzNlqqiVu7A6xkeiJpUZQeah4NiF9WXBkb2j2LJLEcvwyspJ1g1xdytOL/p484lFkWi5ETRo85QBQwDTMB0+RS+zkiHQFkUefSoqgBo/lHUzUUkzjFsCzprAceMSVAkNdT1yjBRQB6QAJ6bFFmCLYVFMY+HBxxxvlFM1WNLl8ClJPbbBHU37m7Mn4OibjXnKpFw9lDY0IlzyGxCFigSBgWui8xMvlHYD0BnwQaTNwNIeKTyUCR2UJPh8DXbjBuHHTdJDw5V12mXKLMiFBgj0Qj/KOwoiMQ5hYcBmfW4Q4eLAg6ESXx5BoeNDTdFkNDN9cT4/HxZoyZWJ0IaRQYncnLe9YvCaRyZIdHkpJNLiwV0HbibiwJkdVA0zpkwnc6A0aEr5V2bcn5pXknjXxz6FArsKJ2auP2iQI2GfQd7H3oOuAV0AB9FYhwnMyc/8q1SQt1qXl6AYSTyJZBE9BQPRQr7jFoF+USBG0ckzgRnooCNJkoXoAC2d3jupTm1gUShErVZv85gY1jTCIlilh9pAyhKoCLY/6gYYsWBnKzBmUWAwlwzUQ3HjVY1XBl2jz7DWaYn5imkBArMW1+gH/SHIgkSFrG0nOLlx0neRTEKmCPrtgdexuMLzyl8EiYL5MX6toNAAVbczMP+UIwBFILEqc2ia8hCZA8IUYBW1pamu9wEtyBpjC2QdZIkCpDT2D2CPxQpuLIhEidat6g6usZNmhIUIDeYkQIHgkbzMzGpPJEPAIqkZHj4REEubciJM+1QQoR4dOQoYOvhum2X8zA9FUIhP9VaDFAA1BxH+UJRgtM2VR7agupOst/hjBk5CmBgfQGNeCITI19Kj4/QbtYcIQjFhHQL7Q9FkjAFtXMCrkzSF8gukKAAmQAPRdhoVKjMFMAW5uoXEc2Mo11ymfeQHxS7FApVhb+i/Z49Ye+KopahyFNV9IDNRE0os4ozBVGMNoxQ9OjCxZV/FCl6O0jsOObgAIV306cxMhTweMLmTRxg4O4WTR+WHAOYo5Vhyx8evlCAFY/TaOJYCSfOPLybSpouKBjexDyFwuUcEhFysppaZlHgQyRSPlCgowM1RTSaaaI2TBQ8TJUjR0FuO3s0Yn2fKNkxyFMFcM8Mi0KUcL2jQONPHUdjgZgb8A01T+PtB21lOQqwia4VpZNn3E5C0kvcZ5HwVMSg0OiuQRV7RjEMUhHf/DhxToLMwbwRcEGR0MEQobPjQnAU/Okj4QcFTAVogUGEitKDuZ2CWCi5oQAnV8y7ADRAeK9cgCQoyCkJyDMKYoKgZwtbM5gW8g2b39xQgPNMhX715/SBsGttoQXfOG8GYXqnLs8oyGUDf8+JlxJlBIWduFxRwFWBqIku4e7g9MqiYF4wWPKKglpMoseIk4g8M92y/eoBBQLNnsygfY2gZ22hdXF6AqPAKUjjZhqvKPAWoz5KwXIe3lVC1nZC4VQaBAWaatPSt/lzoAREAp9VcN7BJbyj0Km1I97wwHCZU3le5wVBgZO3JvuCAO0EzfGLemUWH+apvKc9oliiXTCBXEKs3ai1IndRGAhFSbhyA8IrXZXYpOPoOK+pvaJAO0bHmNwTPGbHxmlLQBR4ppXsQtAxVu1tHUABT5LZor2hAA13HI8IUx9bkCh4Lg6EAo9U3kGUpVmimwAK0btoS95QoOGgziTzdSVnOW9DE9TpDj+3BUOBW6MIMicezHVaRDDguJzZlHlDAQ+6bYF0DAMmEid/4xMMBTz0o19WUyQsCxMo4BChk40nFEv0xEBIJfhi7qIlYTAUhMn32AGIR4d9hkCgIJ6mOsoTCjAj8yR4Z8hvSWAU8JVpOk1t16bK0MB5FgVoCz29eUExJTWF8GMLUZFBUcBwVCU1hp0xNw9fpttrfgoFfA9LJhuEIj1BKDPFuUck/jtD0YIwKApyxlYVpTwxNje3NDtPflWg2UsHCgV8mlx04mamNShgevqgm4OC+85QdFoUGEWiREak17/Z1MhRjGYIGgU8Vde4fUi3DqMYc0VBbvXs0SjcRwdHAV8RC6SjTzwZFGCIEF/4eECBXh/0qJR4d6P5Rng8HwKKxJ4LCy2F+ptBIcrs7ijAQXdqnBT+opI4VKo/oAo/Dw4DhTlnyj5MU8AWg0WRmAefRuBFpzsK3kd2zMPEMra+NtUEx2YhoUhM6vA4mJBO5C4OCpD9wPLdFQV4+8ycJ4KtyTB9WbxbCgdFIplRuLHryg5RNQcFsSJF2FxR4LmHc96BhgiZOHd02YuKkFCYyEsKPUzUtFKmjkh4KMA7dTzRuaLAXy3Tb7kSxKcb1DtD7jmRpdBQmJPB7riipK3NqlqbU9UMM4M7myZiQZXU0GXFaVdGEWjSaRW3KKdE/CuxZVZ1lb3Z0Sx6RnQHumFMXIqj/FJmIaWbQGbKpTHeSiaJxL+KridFYn/nBSL4eVZ2xiQvkbhDXAj7hOd7m6t8Wf6iu4n6PwNNADIFY1y4AAAAAElFTkSuQmCC">
            <a:extLst>
              <a:ext uri="{FF2B5EF4-FFF2-40B4-BE49-F238E27FC236}">
                <a16:creationId xmlns:a16="http://schemas.microsoft.com/office/drawing/2014/main" id="{1BCFA80B-D687-6F42-8ADD-F32AB7142CB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059932" y="4756001"/>
            <a:ext cx="1543785" cy="10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709768-2027-9044-BF79-4889F7B0CA2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797072" y="4567684"/>
            <a:ext cx="2364317" cy="1473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crosoft, powerbi, logo Free Icon of Vector Logo">
            <a:extLst>
              <a:ext uri="{FF2B5EF4-FFF2-40B4-BE49-F238E27FC236}">
                <a16:creationId xmlns:a16="http://schemas.microsoft.com/office/drawing/2014/main" id="{CB3606F4-9E23-4347-8630-9C502659AB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8099" y="4740400"/>
            <a:ext cx="2795174" cy="13975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4952F49-C2FC-6A4A-B1A4-8EF7906AA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6026" y="1492577"/>
            <a:ext cx="1967247" cy="1473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227C637-CC15-7049-A2B8-76268F80D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9273" y="3265890"/>
            <a:ext cx="1362765" cy="1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27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3639B-7787-2043-9A6B-6907A939DC16}"/>
              </a:ext>
            </a:extLst>
          </p:cNvPr>
          <p:cNvSpPr>
            <a:spLocks noGrp="1"/>
          </p:cNvSpPr>
          <p:nvPr>
            <p:ph type="title"/>
          </p:nvPr>
        </p:nvSpPr>
        <p:spPr/>
        <p:txBody>
          <a:bodyPr>
            <a:normAutofit fontScale="90000"/>
          </a:bodyPr>
          <a:lstStyle/>
          <a:p>
            <a:r>
              <a:rPr lang="en-FI" dirty="0"/>
              <a:t>USE CASE:</a:t>
            </a:r>
            <a:br>
              <a:rPr lang="en-FI" dirty="0"/>
            </a:br>
            <a:r>
              <a:rPr lang="en-FI" dirty="0"/>
              <a:t>SPORT CLUB</a:t>
            </a:r>
          </a:p>
        </p:txBody>
      </p:sp>
      <p:sp>
        <p:nvSpPr>
          <p:cNvPr id="4" name="Content Placeholder 2">
            <a:extLst>
              <a:ext uri="{FF2B5EF4-FFF2-40B4-BE49-F238E27FC236}">
                <a16:creationId xmlns:a16="http://schemas.microsoft.com/office/drawing/2014/main" id="{35F3BDC0-EE78-8F4D-B339-DE5E7D455F26}"/>
              </a:ext>
            </a:extLst>
          </p:cNvPr>
          <p:cNvSpPr>
            <a:spLocks noGrp="1"/>
          </p:cNvSpPr>
          <p:nvPr>
            <p:ph idx="1"/>
          </p:nvPr>
        </p:nvSpPr>
        <p:spPr>
          <a:xfrm>
            <a:off x="938482" y="1358806"/>
            <a:ext cx="3976901" cy="5229640"/>
          </a:xfrm>
        </p:spPr>
        <p:txBody>
          <a:bodyPr>
            <a:normAutofit fontScale="92500" lnSpcReduction="10000"/>
          </a:bodyPr>
          <a:lstStyle/>
          <a:p>
            <a:pPr marL="0" indent="0">
              <a:buNone/>
            </a:pPr>
            <a:r>
              <a:rPr lang="en-US" sz="1600" b="1" dirty="0"/>
              <a:t>THE PROBLEM</a:t>
            </a:r>
          </a:p>
          <a:p>
            <a:pPr marL="0" indent="0">
              <a:buNone/>
            </a:pPr>
            <a:r>
              <a:rPr lang="en-US" sz="1600" i="1" dirty="0"/>
              <a:t>“</a:t>
            </a:r>
            <a:br>
              <a:rPr lang="en-US" sz="1600" i="1" dirty="0"/>
            </a:br>
            <a:r>
              <a:rPr lang="en-US" sz="1600" i="1" dirty="0"/>
              <a:t>Season cards are made of non-recyclable PVC plastic and must be printed and delivered to customers every year. Customers make all their payments with cash or with posted paper invoice. </a:t>
            </a:r>
          </a:p>
          <a:p>
            <a:pPr marL="0" indent="0">
              <a:buNone/>
            </a:pPr>
            <a:r>
              <a:rPr lang="en-US" sz="1600" i="1" dirty="0"/>
              <a:t>This will cause a huge workload, printing physical cards is expensive and posting cards is cumbersome and non-ecological. There are also a lot problems with canceled reservations, delayed payments and with last-minute changes.</a:t>
            </a:r>
          </a:p>
          <a:p>
            <a:pPr marL="0" indent="0">
              <a:buNone/>
            </a:pPr>
            <a:r>
              <a:rPr lang="en-US" sz="1600" i="1" dirty="0"/>
              <a:t>Our VIP customers are continuously complaining that the received service quality is poor.</a:t>
            </a:r>
          </a:p>
          <a:p>
            <a:pPr marL="0" indent="0">
              <a:buNone/>
            </a:pPr>
            <a:r>
              <a:rPr lang="en-US" sz="1600" i="1" dirty="0"/>
              <a:t>We also have issues with our junior players; How to validate their annual member fee payments and easily register the attendance to practices.</a:t>
            </a:r>
          </a:p>
          <a:p>
            <a:pPr marL="0" indent="0">
              <a:buNone/>
            </a:pPr>
            <a:r>
              <a:rPr lang="en-US" sz="1600" i="1" dirty="0"/>
              <a:t>The cooperation with our partners and sponsors is done the same way as for decades; there is no tracking or statistics how much our members are using the given member benefits and partner services.</a:t>
            </a:r>
          </a:p>
          <a:p>
            <a:pPr marL="0" indent="0">
              <a:buNone/>
            </a:pPr>
            <a:r>
              <a:rPr lang="en-US" sz="1600" i="1" dirty="0"/>
              <a:t>“</a:t>
            </a:r>
          </a:p>
        </p:txBody>
      </p:sp>
      <p:sp>
        <p:nvSpPr>
          <p:cNvPr id="7" name="Content Placeholder 2">
            <a:extLst>
              <a:ext uri="{FF2B5EF4-FFF2-40B4-BE49-F238E27FC236}">
                <a16:creationId xmlns:a16="http://schemas.microsoft.com/office/drawing/2014/main" id="{7B7E4F98-3335-3649-AEE0-853C8A3502AB}"/>
              </a:ext>
            </a:extLst>
          </p:cNvPr>
          <p:cNvSpPr txBox="1">
            <a:spLocks/>
          </p:cNvSpPr>
          <p:nvPr/>
        </p:nvSpPr>
        <p:spPr>
          <a:xfrm>
            <a:off x="5359883" y="1346106"/>
            <a:ext cx="3976901" cy="5229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t>THE SOLUTION</a:t>
            </a:r>
          </a:p>
          <a:p>
            <a:pPr marL="0" indent="0">
              <a:buNone/>
            </a:pPr>
            <a:br>
              <a:rPr lang="en-US" sz="1500" dirty="0"/>
            </a:br>
            <a:r>
              <a:rPr lang="en-US" sz="1500" dirty="0"/>
              <a:t>Idactor Online Identifiers are sustainable and ecological. They are delivered to customers mobile phone and/or email in a digital form so the managing them is easy and there is not need for posting. The digital identifiers can be changed anytime and re-send to customers.</a:t>
            </a:r>
          </a:p>
          <a:p>
            <a:pPr marL="0" indent="0">
              <a:buNone/>
            </a:pPr>
            <a:r>
              <a:rPr lang="en-US" sz="1500" dirty="0"/>
              <a:t>The service can be integrated with the e-commerce so that identifiers are sent automatically to the customers after successfully completing the payment.</a:t>
            </a:r>
          </a:p>
          <a:p>
            <a:pPr marL="0" indent="0">
              <a:buNone/>
            </a:pPr>
            <a:r>
              <a:rPr lang="en-US" sz="1500" dirty="0"/>
              <a:t>The system services can be activated at the same time, including access permissions, drink coupons and other included benefits.  </a:t>
            </a:r>
          </a:p>
          <a:p>
            <a:pPr marL="0" indent="0">
              <a:buNone/>
            </a:pPr>
            <a:r>
              <a:rPr lang="en-US" sz="1500" dirty="0"/>
              <a:t>The identifiers can be validated online either manually or automatically for access control, attendance monitoring, service redemption or register payments.</a:t>
            </a:r>
          </a:p>
        </p:txBody>
      </p:sp>
    </p:spTree>
    <p:extLst>
      <p:ext uri="{BB962C8B-B14F-4D97-AF65-F5344CB8AC3E}">
        <p14:creationId xmlns:p14="http://schemas.microsoft.com/office/powerpoint/2010/main" val="13750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3639B-7787-2043-9A6B-6907A939DC16}"/>
              </a:ext>
            </a:extLst>
          </p:cNvPr>
          <p:cNvSpPr>
            <a:spLocks noGrp="1"/>
          </p:cNvSpPr>
          <p:nvPr>
            <p:ph type="title"/>
          </p:nvPr>
        </p:nvSpPr>
        <p:spPr/>
        <p:txBody>
          <a:bodyPr>
            <a:normAutofit fontScale="90000"/>
          </a:bodyPr>
          <a:lstStyle/>
          <a:p>
            <a:r>
              <a:rPr lang="en-FI" dirty="0"/>
              <a:t>USE CASE:</a:t>
            </a:r>
            <a:br>
              <a:rPr lang="en-FI" dirty="0"/>
            </a:br>
            <a:r>
              <a:rPr lang="en-FI" dirty="0"/>
              <a:t>HOTEL CHAIN</a:t>
            </a:r>
          </a:p>
        </p:txBody>
      </p:sp>
      <p:sp>
        <p:nvSpPr>
          <p:cNvPr id="4" name="Content Placeholder 2">
            <a:extLst>
              <a:ext uri="{FF2B5EF4-FFF2-40B4-BE49-F238E27FC236}">
                <a16:creationId xmlns:a16="http://schemas.microsoft.com/office/drawing/2014/main" id="{ABB2AEF6-516F-3049-856D-520870FB746C}"/>
              </a:ext>
            </a:extLst>
          </p:cNvPr>
          <p:cNvSpPr>
            <a:spLocks noGrp="1"/>
          </p:cNvSpPr>
          <p:nvPr>
            <p:ph idx="1"/>
          </p:nvPr>
        </p:nvSpPr>
        <p:spPr>
          <a:xfrm>
            <a:off x="936041" y="1369219"/>
            <a:ext cx="4093159" cy="5132627"/>
          </a:xfrm>
        </p:spPr>
        <p:txBody>
          <a:bodyPr>
            <a:normAutofit/>
          </a:bodyPr>
          <a:lstStyle/>
          <a:p>
            <a:pPr marL="0" indent="0">
              <a:buNone/>
            </a:pPr>
            <a:r>
              <a:rPr lang="en-US" sz="1500" b="1" dirty="0"/>
              <a:t>THE PROBLEM</a:t>
            </a:r>
          </a:p>
          <a:p>
            <a:pPr marL="0" indent="0">
              <a:buNone/>
            </a:pPr>
            <a:r>
              <a:rPr lang="en-US" sz="1500" i="1" dirty="0"/>
              <a:t>“</a:t>
            </a:r>
            <a:br>
              <a:rPr lang="en-US" sz="1500" i="1" dirty="0"/>
            </a:br>
            <a:r>
              <a:rPr lang="en-US" sz="1500" i="1" dirty="0"/>
              <a:t>Our hotel chain operates in 8 countries and in total of 45 locations. Our loyalty program contains over 400 000 members and is based on locally installed software and plastic cards. We are shipping more than 100 000 physical cards annually. The current loyalty system is getting outdated and lacks modern functions, like integration to our online shop and automated customer messaging.</a:t>
            </a:r>
          </a:p>
          <a:p>
            <a:pPr marL="0" indent="0">
              <a:buNone/>
            </a:pPr>
            <a:r>
              <a:rPr lang="en-US" sz="1500" i="1" dirty="0"/>
              <a:t>We would also like to have chain-wide gift-cards integrated into the same system and provide possibility to pay online reservations with the gift-cards among with collected points.</a:t>
            </a:r>
          </a:p>
          <a:p>
            <a:pPr marL="0" indent="0">
              <a:buNone/>
            </a:pPr>
            <a:r>
              <a:rPr lang="en-US" sz="1500" i="1" dirty="0"/>
              <a:t>We have also high demands for the hotel specific, country specific and chain wide reporting. </a:t>
            </a:r>
          </a:p>
          <a:p>
            <a:pPr marL="0" indent="0">
              <a:buNone/>
            </a:pPr>
            <a:r>
              <a:rPr lang="en-US" sz="1500" i="1" dirty="0"/>
              <a:t>And everything should work in real-time.</a:t>
            </a:r>
          </a:p>
          <a:p>
            <a:pPr marL="0" indent="0">
              <a:buNone/>
            </a:pPr>
            <a:r>
              <a:rPr lang="en-US" sz="1500" i="1" dirty="0"/>
              <a:t>“</a:t>
            </a:r>
          </a:p>
        </p:txBody>
      </p:sp>
      <p:sp>
        <p:nvSpPr>
          <p:cNvPr id="6" name="TextBox 5">
            <a:extLst>
              <a:ext uri="{FF2B5EF4-FFF2-40B4-BE49-F238E27FC236}">
                <a16:creationId xmlns:a16="http://schemas.microsoft.com/office/drawing/2014/main" id="{2C0FDD93-A752-C14C-B5F8-081A05BE9ED3}"/>
              </a:ext>
            </a:extLst>
          </p:cNvPr>
          <p:cNvSpPr txBox="1"/>
          <p:nvPr/>
        </p:nvSpPr>
        <p:spPr>
          <a:xfrm>
            <a:off x="5134007" y="1343819"/>
            <a:ext cx="4543393" cy="4939814"/>
          </a:xfrm>
          <a:prstGeom prst="rect">
            <a:avLst/>
          </a:prstGeom>
          <a:noFill/>
        </p:spPr>
        <p:txBody>
          <a:bodyPr wrap="square" rtlCol="0">
            <a:spAutoFit/>
          </a:bodyPr>
          <a:lstStyle/>
          <a:p>
            <a:r>
              <a:rPr lang="en-US" sz="1500" b="1" dirty="0">
                <a:latin typeface="Lato" panose="020F0502020204030203" pitchFamily="34" charset="77"/>
              </a:rPr>
              <a:t>THE SOLUTION </a:t>
            </a:r>
          </a:p>
          <a:p>
            <a:endParaRPr lang="en-US" sz="1500" dirty="0">
              <a:latin typeface="Lato" panose="020F0502020204030203" pitchFamily="34" charset="77"/>
            </a:endParaRPr>
          </a:p>
          <a:p>
            <a:r>
              <a:rPr lang="en-US" sz="1500" dirty="0">
                <a:latin typeface="Lato" panose="020F0502020204030203" pitchFamily="34" charset="77"/>
              </a:rPr>
              <a:t>Idactor Cloud based system is available 24/7 from any location. System is secure, fully redundant and GDPR and PSD2 compliant. Idactor identifiers are also an ecological option because they are delivered to customers in digital form. Managing Customer Identifiers and customer profiles happens in real-time.</a:t>
            </a:r>
          </a:p>
          <a:p>
            <a:br>
              <a:rPr lang="en-US" sz="1500" dirty="0">
                <a:latin typeface="Lato" panose="020F0502020204030203" pitchFamily="34" charset="77"/>
              </a:rPr>
            </a:br>
            <a:r>
              <a:rPr lang="en-US" sz="1500" dirty="0">
                <a:latin typeface="Lato" panose="020F0502020204030203" pitchFamily="34" charset="77"/>
              </a:rPr>
              <a:t>The system has in-build membership functionalities, including membership levels and points (earn and use). Generic in-house services can be added to cover the entire chain (e.g., gift-cards) and each hotel can easily add their own in-house services to the system, e.g., serial ”card” for lunch, gym and spa. System reporting can be automated with a schedule.</a:t>
            </a:r>
            <a:br>
              <a:rPr lang="en-US" sz="1500" dirty="0">
                <a:latin typeface="Lato" panose="020F0502020204030203" pitchFamily="34" charset="77"/>
              </a:rPr>
            </a:br>
            <a:endParaRPr lang="en-US" sz="1500" dirty="0">
              <a:latin typeface="Lato" panose="020F0502020204030203" pitchFamily="34" charset="77"/>
            </a:endParaRPr>
          </a:p>
          <a:p>
            <a:r>
              <a:rPr lang="en-US" sz="1500" dirty="0">
                <a:latin typeface="Lato" panose="020F0502020204030203" pitchFamily="34" charset="77"/>
              </a:rPr>
              <a:t>Idactor REST API provides versatile communication channel for any 3</a:t>
            </a:r>
            <a:r>
              <a:rPr lang="en-US" sz="1500" baseline="30000" dirty="0">
                <a:latin typeface="Lato" panose="020F0502020204030203" pitchFamily="34" charset="77"/>
              </a:rPr>
              <a:t>rd</a:t>
            </a:r>
            <a:r>
              <a:rPr lang="en-US" sz="1500" dirty="0">
                <a:latin typeface="Lato" panose="020F0502020204030203" pitchFamily="34" charset="77"/>
              </a:rPr>
              <a:t> party application, including reservation systems, CRMs and cash-registers.</a:t>
            </a:r>
          </a:p>
        </p:txBody>
      </p:sp>
    </p:spTree>
    <p:extLst>
      <p:ext uri="{BB962C8B-B14F-4D97-AF65-F5344CB8AC3E}">
        <p14:creationId xmlns:p14="http://schemas.microsoft.com/office/powerpoint/2010/main" val="332137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3639B-7787-2043-9A6B-6907A939DC16}"/>
              </a:ext>
            </a:extLst>
          </p:cNvPr>
          <p:cNvSpPr>
            <a:spLocks noGrp="1"/>
          </p:cNvSpPr>
          <p:nvPr>
            <p:ph type="title"/>
          </p:nvPr>
        </p:nvSpPr>
        <p:spPr/>
        <p:txBody>
          <a:bodyPr>
            <a:normAutofit fontScale="90000"/>
          </a:bodyPr>
          <a:lstStyle/>
          <a:p>
            <a:r>
              <a:rPr lang="en-FI" dirty="0"/>
              <a:t>USE CASE:</a:t>
            </a:r>
            <a:br>
              <a:rPr lang="en-FI" dirty="0"/>
            </a:br>
            <a:r>
              <a:rPr lang="en-FI" dirty="0"/>
              <a:t>ACADEMIC INSTITUTION</a:t>
            </a:r>
          </a:p>
        </p:txBody>
      </p:sp>
      <p:sp>
        <p:nvSpPr>
          <p:cNvPr id="4" name="Content Placeholder 2">
            <a:extLst>
              <a:ext uri="{FF2B5EF4-FFF2-40B4-BE49-F238E27FC236}">
                <a16:creationId xmlns:a16="http://schemas.microsoft.com/office/drawing/2014/main" id="{ABB2AEF6-516F-3049-856D-520870FB746C}"/>
              </a:ext>
            </a:extLst>
          </p:cNvPr>
          <p:cNvSpPr>
            <a:spLocks noGrp="1"/>
          </p:cNvSpPr>
          <p:nvPr>
            <p:ph idx="1"/>
          </p:nvPr>
        </p:nvSpPr>
        <p:spPr>
          <a:xfrm>
            <a:off x="974141" y="1381919"/>
            <a:ext cx="4093159" cy="5132627"/>
          </a:xfrm>
        </p:spPr>
        <p:txBody>
          <a:bodyPr>
            <a:normAutofit lnSpcReduction="10000"/>
          </a:bodyPr>
          <a:lstStyle/>
          <a:p>
            <a:pPr marL="0" indent="0">
              <a:buNone/>
            </a:pPr>
            <a:r>
              <a:rPr lang="en-US" sz="1500" b="1" dirty="0"/>
              <a:t>THE PROBLEM</a:t>
            </a:r>
          </a:p>
          <a:p>
            <a:pPr marL="0" indent="0">
              <a:buNone/>
            </a:pPr>
            <a:r>
              <a:rPr lang="en-US" sz="1500" i="1" dirty="0"/>
              <a:t>“</a:t>
            </a:r>
            <a:br>
              <a:rPr lang="en-US" sz="1500" i="1" dirty="0"/>
            </a:br>
            <a:r>
              <a:rPr lang="en-US" sz="1500" i="1" dirty="0"/>
              <a:t>We provide various educational services including class-rooms teaching for primary and secondary school students, afternoon classes for adults and different types of evening activities (sports &amp; arts).</a:t>
            </a:r>
          </a:p>
          <a:p>
            <a:pPr marL="0" indent="0">
              <a:buNone/>
            </a:pPr>
            <a:r>
              <a:rPr lang="en-US" sz="1500" i="1" dirty="0"/>
              <a:t>We have canteens that provide breakfast, lunch and cafeteria services. We also regularly host different types of special events; providing space, catering and accommodation.</a:t>
            </a:r>
          </a:p>
          <a:p>
            <a:pPr marL="0" indent="0">
              <a:buNone/>
            </a:pPr>
            <a:r>
              <a:rPr lang="en-US" sz="1500" i="1" dirty="0"/>
              <a:t>We would like to have easy to use system to control and manage access to the premises during different times of the day. Also managing the provided restaurant services for the pupils, teachers and visitors should be digitalized to make the service faster, more convenient and to prevent misuse.</a:t>
            </a:r>
          </a:p>
          <a:p>
            <a:pPr marL="0" indent="0">
              <a:buNone/>
            </a:pPr>
            <a:r>
              <a:rPr lang="en-US" sz="1500" i="1" dirty="0"/>
              <a:t>Increasing the security of our personnel and students is important; access to the premises should be better controlled and it should be easy to identify and authenticate people inside of our premises.</a:t>
            </a:r>
          </a:p>
          <a:p>
            <a:pPr marL="0" indent="0">
              <a:buNone/>
            </a:pPr>
            <a:r>
              <a:rPr lang="en-US" sz="1500" i="1" dirty="0"/>
              <a:t>“</a:t>
            </a:r>
          </a:p>
        </p:txBody>
      </p:sp>
      <p:sp>
        <p:nvSpPr>
          <p:cNvPr id="6" name="TextBox 5">
            <a:extLst>
              <a:ext uri="{FF2B5EF4-FFF2-40B4-BE49-F238E27FC236}">
                <a16:creationId xmlns:a16="http://schemas.microsoft.com/office/drawing/2014/main" id="{2C0FDD93-A752-C14C-B5F8-081A05BE9ED3}"/>
              </a:ext>
            </a:extLst>
          </p:cNvPr>
          <p:cNvSpPr txBox="1"/>
          <p:nvPr/>
        </p:nvSpPr>
        <p:spPr>
          <a:xfrm>
            <a:off x="5067301" y="1331119"/>
            <a:ext cx="4368800" cy="4939814"/>
          </a:xfrm>
          <a:prstGeom prst="rect">
            <a:avLst/>
          </a:prstGeom>
          <a:noFill/>
        </p:spPr>
        <p:txBody>
          <a:bodyPr wrap="square" rtlCol="0">
            <a:spAutoFit/>
          </a:bodyPr>
          <a:lstStyle/>
          <a:p>
            <a:r>
              <a:rPr lang="en-US" sz="1500" b="1" dirty="0">
                <a:latin typeface="Lato" panose="020F0502020204030203" pitchFamily="34" charset="77"/>
              </a:rPr>
              <a:t>THE SOLUTION </a:t>
            </a:r>
          </a:p>
          <a:p>
            <a:endParaRPr lang="en-US" sz="1500" dirty="0">
              <a:latin typeface="Lato" panose="020F0502020204030203" pitchFamily="34" charset="77"/>
            </a:endParaRPr>
          </a:p>
          <a:p>
            <a:r>
              <a:rPr lang="en-US" sz="1500" dirty="0">
                <a:latin typeface="Lato" panose="020F0502020204030203" pitchFamily="34" charset="77"/>
              </a:rPr>
              <a:t>The digital and personalized Customer identifiers can be easily sent to the students, teachers and other visitors. Idactor system provides possibility to handle customers individually or in groups – this makes it easy to activate different types of services either for a single user or for the several people at once.</a:t>
            </a:r>
          </a:p>
          <a:p>
            <a:endParaRPr lang="en-US" sz="1500" dirty="0">
              <a:latin typeface="Lato" panose="020F0502020204030203" pitchFamily="34" charset="77"/>
            </a:endParaRPr>
          </a:p>
          <a:p>
            <a:r>
              <a:rPr lang="en-US" sz="1500" dirty="0">
                <a:latin typeface="Lato" panose="020F0502020204030203" pitchFamily="34" charset="77"/>
              </a:rPr>
              <a:t>The services can be activated for different needs, including access to different areas and limited by time, serial lunch service and prepaid or credit balance for the purchases. Identification verification and service registration/redemption can be done manually or automatically. </a:t>
            </a:r>
          </a:p>
          <a:p>
            <a:endParaRPr lang="en-US" sz="1500" dirty="0">
              <a:latin typeface="Lato" panose="020F0502020204030203" pitchFamily="34" charset="77"/>
            </a:endParaRPr>
          </a:p>
          <a:p>
            <a:r>
              <a:rPr lang="en-US" sz="1500" dirty="0">
                <a:latin typeface="Lato" panose="020F0502020204030203" pitchFamily="34" charset="77"/>
              </a:rPr>
              <a:t>The system can be integrated with a student management systems to provide up-to-date information about active students and their entitlement for the provided services.</a:t>
            </a:r>
          </a:p>
        </p:txBody>
      </p:sp>
    </p:spTree>
    <p:extLst>
      <p:ext uri="{BB962C8B-B14F-4D97-AF65-F5344CB8AC3E}">
        <p14:creationId xmlns:p14="http://schemas.microsoft.com/office/powerpoint/2010/main" val="195343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3A337-40BE-914A-B827-79E2F1122E41}"/>
              </a:ext>
            </a:extLst>
          </p:cNvPr>
          <p:cNvSpPr>
            <a:spLocks noGrp="1"/>
          </p:cNvSpPr>
          <p:nvPr>
            <p:ph type="title"/>
          </p:nvPr>
        </p:nvSpPr>
        <p:spPr/>
        <p:txBody>
          <a:bodyPr/>
          <a:lstStyle/>
          <a:p>
            <a:r>
              <a:rPr lang="en-FI" dirty="0"/>
              <a:t>REFERENCE CUSTOMERS</a:t>
            </a:r>
          </a:p>
        </p:txBody>
      </p:sp>
      <p:pic>
        <p:nvPicPr>
          <p:cNvPr id="4" name="Picture 3">
            <a:extLst>
              <a:ext uri="{FF2B5EF4-FFF2-40B4-BE49-F238E27FC236}">
                <a16:creationId xmlns:a16="http://schemas.microsoft.com/office/drawing/2014/main" id="{DFB1AECF-5147-8B43-8CB1-AEE2E65AFAE1}"/>
              </a:ext>
            </a:extLst>
          </p:cNvPr>
          <p:cNvPicPr>
            <a:picLocks noChangeAspect="1"/>
          </p:cNvPicPr>
          <p:nvPr/>
        </p:nvPicPr>
        <p:blipFill>
          <a:blip r:embed="rId2"/>
          <a:stretch>
            <a:fillRect/>
          </a:stretch>
        </p:blipFill>
        <p:spPr>
          <a:xfrm>
            <a:off x="897836" y="1878495"/>
            <a:ext cx="8525639" cy="3695085"/>
          </a:xfrm>
          <a:prstGeom prst="rect">
            <a:avLst/>
          </a:prstGeom>
        </p:spPr>
      </p:pic>
    </p:spTree>
    <p:extLst>
      <p:ext uri="{BB962C8B-B14F-4D97-AF65-F5344CB8AC3E}">
        <p14:creationId xmlns:p14="http://schemas.microsoft.com/office/powerpoint/2010/main" val="43734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AE45E-8A88-B641-A976-A93DF5E1F502}"/>
              </a:ext>
            </a:extLst>
          </p:cNvPr>
          <p:cNvSpPr>
            <a:spLocks noGrp="1"/>
          </p:cNvSpPr>
          <p:nvPr>
            <p:ph type="title"/>
          </p:nvPr>
        </p:nvSpPr>
        <p:spPr/>
        <p:txBody>
          <a:bodyPr/>
          <a:lstStyle/>
          <a:p>
            <a:r>
              <a:rPr lang="en-FI" dirty="0"/>
              <a:t>IDACTOR LTD.</a:t>
            </a:r>
          </a:p>
        </p:txBody>
      </p:sp>
      <p:sp>
        <p:nvSpPr>
          <p:cNvPr id="5" name="Rectangle 4">
            <a:extLst>
              <a:ext uri="{FF2B5EF4-FFF2-40B4-BE49-F238E27FC236}">
                <a16:creationId xmlns:a16="http://schemas.microsoft.com/office/drawing/2014/main" id="{E9DF7C91-9CF4-8846-8C17-684E9D156A42}"/>
              </a:ext>
            </a:extLst>
          </p:cNvPr>
          <p:cNvSpPr/>
          <p:nvPr/>
        </p:nvSpPr>
        <p:spPr>
          <a:xfrm>
            <a:off x="2570092" y="2873403"/>
            <a:ext cx="4765817" cy="3349487"/>
          </a:xfrm>
          <a:prstGeom prst="rect">
            <a:avLst/>
          </a:prstGeom>
          <a:solidFill>
            <a:srgbClr val="4885ED"/>
          </a:solidFill>
          <a:ln>
            <a:solidFill>
              <a:srgbClr val="4CB64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tabLst>
                <a:tab pos="746125" algn="l"/>
              </a:tabLst>
            </a:pPr>
            <a:r>
              <a:rPr lang="en-US" b="1" dirty="0"/>
              <a:t>Corporate</a:t>
            </a:r>
            <a:endParaRPr lang="en-US" dirty="0"/>
          </a:p>
          <a:p>
            <a:pPr>
              <a:tabLst>
                <a:tab pos="1062038" algn="l"/>
              </a:tabLst>
            </a:pPr>
            <a:r>
              <a:rPr lang="en-US" dirty="0"/>
              <a:t>	Idactor </a:t>
            </a:r>
            <a:r>
              <a:rPr lang="en-US" dirty="0" err="1"/>
              <a:t>Oü</a:t>
            </a:r>
            <a:endParaRPr lang="en-US" dirty="0"/>
          </a:p>
          <a:p>
            <a:pPr>
              <a:tabLst>
                <a:tab pos="1062038" algn="l"/>
              </a:tabLst>
            </a:pPr>
            <a:r>
              <a:rPr lang="en-GB" dirty="0"/>
              <a:t>	EE102406308 </a:t>
            </a:r>
          </a:p>
          <a:p>
            <a:pPr>
              <a:tabLst>
                <a:tab pos="1062038" algn="l"/>
              </a:tabLst>
            </a:pPr>
            <a:endParaRPr lang="en-US" dirty="0"/>
          </a:p>
          <a:p>
            <a:pPr>
              <a:tabLst>
                <a:tab pos="1062038" algn="l"/>
              </a:tabLst>
            </a:pPr>
            <a:r>
              <a:rPr lang="en-US" dirty="0"/>
              <a:t>web: 	</a:t>
            </a:r>
            <a:r>
              <a:rPr lang="en-US" dirty="0" err="1"/>
              <a:t>www.idactor.com</a:t>
            </a:r>
            <a:br>
              <a:rPr lang="en-US" dirty="0"/>
            </a:br>
            <a:r>
              <a:rPr lang="en-US" dirty="0"/>
              <a:t>shop:	</a:t>
            </a:r>
            <a:r>
              <a:rPr lang="en-US" dirty="0" err="1"/>
              <a:t>shop.Idactor.com</a:t>
            </a:r>
            <a:endParaRPr lang="en-US" dirty="0"/>
          </a:p>
          <a:p>
            <a:pPr>
              <a:tabLst>
                <a:tab pos="1062038" algn="l"/>
              </a:tabLst>
            </a:pPr>
            <a:endParaRPr lang="en-US" dirty="0"/>
          </a:p>
          <a:p>
            <a:pPr>
              <a:tabLst>
                <a:tab pos="1062038" algn="l"/>
              </a:tabLst>
            </a:pPr>
            <a:r>
              <a:rPr lang="en-US" dirty="0"/>
              <a:t>email: 	</a:t>
            </a:r>
            <a:r>
              <a:rPr lang="en-US" dirty="0" err="1"/>
              <a:t>contact@idactor.com</a:t>
            </a:r>
            <a:endParaRPr lang="en-US" dirty="0"/>
          </a:p>
          <a:p>
            <a:pPr>
              <a:tabLst>
                <a:tab pos="1062038" algn="l"/>
              </a:tabLst>
            </a:pPr>
            <a:r>
              <a:rPr lang="en-US" dirty="0"/>
              <a:t>phone:	+358 40 1242625</a:t>
            </a:r>
          </a:p>
          <a:p>
            <a:pPr>
              <a:tabLst>
                <a:tab pos="885825" algn="l"/>
              </a:tabLst>
            </a:pPr>
            <a:endParaRPr lang="en-US" dirty="0"/>
          </a:p>
          <a:p>
            <a:pPr>
              <a:tabLst>
                <a:tab pos="885825" algn="l"/>
              </a:tabLst>
            </a:pPr>
            <a:r>
              <a:rPr lang="en-US" dirty="0" err="1"/>
              <a:t>www.linkedin.com</a:t>
            </a:r>
            <a:r>
              <a:rPr lang="en-US" dirty="0"/>
              <a:t>/company/Idactor/</a:t>
            </a:r>
          </a:p>
        </p:txBody>
      </p:sp>
      <p:sp>
        <p:nvSpPr>
          <p:cNvPr id="6" name="Rectangle 5">
            <a:extLst>
              <a:ext uri="{FF2B5EF4-FFF2-40B4-BE49-F238E27FC236}">
                <a16:creationId xmlns:a16="http://schemas.microsoft.com/office/drawing/2014/main" id="{5B7712AD-F9CC-F948-A4C4-1D490BA89FDC}"/>
              </a:ext>
            </a:extLst>
          </p:cNvPr>
          <p:cNvSpPr/>
          <p:nvPr/>
        </p:nvSpPr>
        <p:spPr>
          <a:xfrm>
            <a:off x="2570092" y="1458569"/>
            <a:ext cx="4765817" cy="1273201"/>
          </a:xfrm>
          <a:prstGeom prst="rect">
            <a:avLst/>
          </a:prstGeom>
          <a:solidFill>
            <a:srgbClr val="4885ED"/>
          </a:solidFill>
          <a:ln>
            <a:solidFill>
              <a:srgbClr val="4CB64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tabLst>
                <a:tab pos="885825" algn="l"/>
              </a:tabLst>
            </a:pPr>
            <a:r>
              <a:rPr lang="en-US" b="1" dirty="0"/>
              <a:t>Finland</a:t>
            </a:r>
            <a:endParaRPr lang="en-US" dirty="0"/>
          </a:p>
          <a:p>
            <a:pPr>
              <a:tabLst>
                <a:tab pos="1062038" algn="l"/>
              </a:tabLst>
            </a:pPr>
            <a:r>
              <a:rPr lang="en-US" dirty="0"/>
              <a:t>contact:	</a:t>
            </a:r>
            <a:r>
              <a:rPr lang="en-US" dirty="0" err="1"/>
              <a:t>Vesa</a:t>
            </a:r>
            <a:r>
              <a:rPr lang="en-US" dirty="0"/>
              <a:t> </a:t>
            </a:r>
            <a:r>
              <a:rPr lang="en-US" dirty="0" err="1"/>
              <a:t>Haimi</a:t>
            </a:r>
            <a:endParaRPr lang="en-US" dirty="0"/>
          </a:p>
          <a:p>
            <a:pPr>
              <a:tabLst>
                <a:tab pos="1062038" algn="l"/>
              </a:tabLst>
            </a:pPr>
            <a:r>
              <a:rPr lang="en-US" dirty="0"/>
              <a:t>email:	</a:t>
            </a:r>
            <a:r>
              <a:rPr lang="en-US" dirty="0" err="1"/>
              <a:t>vesa.haimi@Idactor.com</a:t>
            </a:r>
            <a:endParaRPr lang="en-US" dirty="0"/>
          </a:p>
          <a:p>
            <a:pPr>
              <a:tabLst>
                <a:tab pos="1062038" algn="l"/>
              </a:tabLst>
            </a:pPr>
            <a:r>
              <a:rPr lang="en-US" dirty="0"/>
              <a:t>phone:	+358 40 7006946</a:t>
            </a:r>
          </a:p>
        </p:txBody>
      </p:sp>
    </p:spTree>
    <p:extLst>
      <p:ext uri="{BB962C8B-B14F-4D97-AF65-F5344CB8AC3E}">
        <p14:creationId xmlns:p14="http://schemas.microsoft.com/office/powerpoint/2010/main" val="81650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077DD3EC-0CA4-7F4A-B806-121D59934C8E}"/>
              </a:ext>
            </a:extLst>
          </p:cNvPr>
          <p:cNvSpPr>
            <a:spLocks noGrp="1"/>
          </p:cNvSpPr>
          <p:nvPr>
            <p:ph idx="1"/>
          </p:nvPr>
        </p:nvSpPr>
        <p:spPr>
          <a:xfrm>
            <a:off x="1104900" y="1423542"/>
            <a:ext cx="8786813" cy="4837558"/>
          </a:xfrm>
        </p:spPr>
        <p:txBody>
          <a:bodyPr>
            <a:normAutofit fontScale="70000" lnSpcReduction="20000"/>
          </a:bodyPr>
          <a:lstStyle/>
          <a:p>
            <a:pPr marL="0" indent="0">
              <a:lnSpc>
                <a:spcPct val="150000"/>
              </a:lnSpc>
              <a:buNone/>
            </a:pPr>
            <a:r>
              <a:rPr lang="en-US" dirty="0"/>
              <a:t>Create unique, personalized Customer Identifiers from your logos/templates</a:t>
            </a:r>
          </a:p>
          <a:p>
            <a:pPr marL="0" indent="0">
              <a:lnSpc>
                <a:spcPct val="150000"/>
              </a:lnSpc>
              <a:buNone/>
            </a:pPr>
            <a:r>
              <a:rPr lang="en-US" dirty="0"/>
              <a:t> Send personalized Identifiers to Customers’ mobile phone and/or e-mail</a:t>
            </a:r>
          </a:p>
          <a:p>
            <a:pPr marL="0" indent="0">
              <a:lnSpc>
                <a:spcPct val="150000"/>
              </a:lnSpc>
              <a:buNone/>
            </a:pPr>
            <a:r>
              <a:rPr lang="en-US" dirty="0"/>
              <a:t>  Define services that are associated with the Identifiers</a:t>
            </a:r>
          </a:p>
          <a:p>
            <a:pPr marL="0" indent="0">
              <a:lnSpc>
                <a:spcPct val="150000"/>
              </a:lnSpc>
              <a:buNone/>
            </a:pPr>
            <a:r>
              <a:rPr lang="en-US" dirty="0"/>
              <a:t>   Validate and register service use manually or automatically</a:t>
            </a:r>
          </a:p>
          <a:p>
            <a:pPr marL="0" indent="0">
              <a:lnSpc>
                <a:spcPct val="150000"/>
              </a:lnSpc>
              <a:buNone/>
            </a:pPr>
            <a:r>
              <a:rPr lang="en-US" dirty="0"/>
              <a:t>    Publish services to the Online Store with a single click (REST API)</a:t>
            </a:r>
          </a:p>
          <a:p>
            <a:pPr marL="0" indent="0">
              <a:lnSpc>
                <a:spcPct val="150000"/>
              </a:lnSpc>
              <a:buNone/>
            </a:pPr>
            <a:r>
              <a:rPr lang="en-US" dirty="0"/>
              <a:t>     Control access, register sales and </a:t>
            </a:r>
            <a:r>
              <a:rPr lang="en-US" dirty="0" err="1"/>
              <a:t>monitor&amp;track</a:t>
            </a:r>
            <a:r>
              <a:rPr lang="en-US" dirty="0"/>
              <a:t> use of services</a:t>
            </a:r>
          </a:p>
          <a:p>
            <a:pPr marL="0" indent="0">
              <a:lnSpc>
                <a:spcPct val="150000"/>
              </a:lnSpc>
              <a:buNone/>
            </a:pPr>
            <a:r>
              <a:rPr lang="en-US" dirty="0"/>
              <a:t>      Automatic reporting and integration with major Newsletters programs</a:t>
            </a:r>
          </a:p>
          <a:p>
            <a:pPr marL="0" indent="0">
              <a:lnSpc>
                <a:spcPct val="150000"/>
              </a:lnSpc>
              <a:buNone/>
            </a:pPr>
            <a:r>
              <a:rPr lang="en-US" dirty="0"/>
              <a:t>       Cloud service is accessible with any Internet Browser/mobile device/API</a:t>
            </a:r>
          </a:p>
          <a:p>
            <a:pPr marL="0" indent="0">
              <a:lnSpc>
                <a:spcPct val="150000"/>
              </a:lnSpc>
              <a:buNone/>
            </a:pPr>
            <a:r>
              <a:rPr lang="en-US" dirty="0"/>
              <a:t>        Data is securely stored regionally and is fully GDPR and PSD2 compliant</a:t>
            </a:r>
          </a:p>
        </p:txBody>
      </p:sp>
      <p:sp>
        <p:nvSpPr>
          <p:cNvPr id="27" name="Title 26">
            <a:extLst>
              <a:ext uri="{FF2B5EF4-FFF2-40B4-BE49-F238E27FC236}">
                <a16:creationId xmlns:a16="http://schemas.microsoft.com/office/drawing/2014/main" id="{74A284E9-E6C6-A946-936F-C7C003BEEBD5}"/>
              </a:ext>
            </a:extLst>
          </p:cNvPr>
          <p:cNvSpPr>
            <a:spLocks noGrp="1"/>
          </p:cNvSpPr>
          <p:nvPr>
            <p:ph type="title"/>
          </p:nvPr>
        </p:nvSpPr>
        <p:spPr>
          <a:xfrm>
            <a:off x="14557" y="180654"/>
            <a:ext cx="9876886" cy="1009653"/>
          </a:xfrm>
        </p:spPr>
        <p:txBody>
          <a:bodyPr/>
          <a:lstStyle/>
          <a:p>
            <a:r>
              <a:rPr lang="en-FI"/>
              <a:t>DIGITAL ONLINE IDENTIFIERS</a:t>
            </a:r>
            <a:endParaRPr lang="en-FI" dirty="0"/>
          </a:p>
        </p:txBody>
      </p:sp>
    </p:spTree>
    <p:extLst>
      <p:ext uri="{BB962C8B-B14F-4D97-AF65-F5344CB8AC3E}">
        <p14:creationId xmlns:p14="http://schemas.microsoft.com/office/powerpoint/2010/main" val="426203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4B78C-5798-6F4A-B99B-2DD8B586CCDC}"/>
              </a:ext>
            </a:extLst>
          </p:cNvPr>
          <p:cNvSpPr>
            <a:spLocks noGrp="1"/>
          </p:cNvSpPr>
          <p:nvPr>
            <p:ph type="title"/>
          </p:nvPr>
        </p:nvSpPr>
        <p:spPr/>
        <p:txBody>
          <a:bodyPr/>
          <a:lstStyle/>
          <a:p>
            <a:r>
              <a:rPr lang="en-FI" dirty="0"/>
              <a:t>CREATE UNIQUE IDENTIFIERS</a:t>
            </a:r>
          </a:p>
        </p:txBody>
      </p:sp>
      <p:pic>
        <p:nvPicPr>
          <p:cNvPr id="4" name="Picture 3">
            <a:extLst>
              <a:ext uri="{FF2B5EF4-FFF2-40B4-BE49-F238E27FC236}">
                <a16:creationId xmlns:a16="http://schemas.microsoft.com/office/drawing/2014/main" id="{9D84CC77-0A3E-FB47-A8D7-88B3FCE24984}"/>
              </a:ext>
            </a:extLst>
          </p:cNvPr>
          <p:cNvPicPr>
            <a:picLocks noChangeAspect="1"/>
          </p:cNvPicPr>
          <p:nvPr/>
        </p:nvPicPr>
        <p:blipFill rotWithShape="1">
          <a:blip r:embed="rId2"/>
          <a:srcRect t="10674" b="6932"/>
          <a:stretch/>
        </p:blipFill>
        <p:spPr>
          <a:xfrm>
            <a:off x="907012" y="1779507"/>
            <a:ext cx="3794295" cy="4267906"/>
          </a:xfrm>
          <a:prstGeom prst="rect">
            <a:avLst/>
          </a:prstGeom>
          <a:ln>
            <a:noFill/>
          </a:ln>
        </p:spPr>
      </p:pic>
      <p:sp>
        <p:nvSpPr>
          <p:cNvPr id="5" name="TextBox 4">
            <a:extLst>
              <a:ext uri="{FF2B5EF4-FFF2-40B4-BE49-F238E27FC236}">
                <a16:creationId xmlns:a16="http://schemas.microsoft.com/office/drawing/2014/main" id="{EFFD9CEF-0980-FF47-88E2-3E53D8922822}"/>
              </a:ext>
            </a:extLst>
          </p:cNvPr>
          <p:cNvSpPr txBox="1"/>
          <p:nvPr/>
        </p:nvSpPr>
        <p:spPr>
          <a:xfrm>
            <a:off x="3938473" y="1884569"/>
            <a:ext cx="5354351" cy="338554"/>
          </a:xfrm>
          <a:prstGeom prst="rect">
            <a:avLst/>
          </a:prstGeom>
          <a:noFill/>
        </p:spPr>
        <p:txBody>
          <a:bodyPr wrap="none" rtlCol="0">
            <a:spAutoFit/>
          </a:bodyPr>
          <a:lstStyle/>
          <a:p>
            <a:pPr marL="177800" indent="-177800">
              <a:buClr>
                <a:srgbClr val="4885ED"/>
              </a:buClr>
              <a:buFont typeface="Arial" panose="020B0604020202020204" pitchFamily="34" charset="0"/>
              <a:buChar char="•"/>
            </a:pPr>
            <a:r>
              <a:rPr lang="en-FI" sz="1600" dirty="0">
                <a:latin typeface="Lato" panose="020F0502020204030203" pitchFamily="34" charset="0"/>
                <a:ea typeface="Lato" panose="020F0502020204030203" pitchFamily="34" charset="0"/>
                <a:cs typeface="Lato" panose="020F0502020204030203" pitchFamily="34" charset="0"/>
              </a:rPr>
              <a:t>UPLOAD YOUR OWN CARD TEMPLATES OR LOGOS</a:t>
            </a:r>
          </a:p>
        </p:txBody>
      </p:sp>
      <p:sp>
        <p:nvSpPr>
          <p:cNvPr id="6" name="TextBox 5">
            <a:extLst>
              <a:ext uri="{FF2B5EF4-FFF2-40B4-BE49-F238E27FC236}">
                <a16:creationId xmlns:a16="http://schemas.microsoft.com/office/drawing/2014/main" id="{6E8D6B7C-31F0-6546-98D2-459F2E6108F6}"/>
              </a:ext>
            </a:extLst>
          </p:cNvPr>
          <p:cNvSpPr txBox="1"/>
          <p:nvPr/>
        </p:nvSpPr>
        <p:spPr>
          <a:xfrm>
            <a:off x="3938473" y="3124311"/>
            <a:ext cx="5367175" cy="338554"/>
          </a:xfrm>
          <a:prstGeom prst="rect">
            <a:avLst/>
          </a:prstGeom>
          <a:noFill/>
        </p:spPr>
        <p:txBody>
          <a:bodyPr wrap="none" rtlCol="0">
            <a:spAutoFit/>
          </a:bodyPr>
          <a:lstStyle/>
          <a:p>
            <a:pPr marL="177800" indent="-177800">
              <a:buClr>
                <a:srgbClr val="4885ED"/>
              </a:buClr>
              <a:buFont typeface="Arial" panose="020B0604020202020204" pitchFamily="34" charset="0"/>
              <a:buChar char="•"/>
            </a:pPr>
            <a:r>
              <a:rPr lang="en-FI" sz="1600" dirty="0">
                <a:latin typeface="Lato" panose="020F0502020204030203" pitchFamily="34" charset="0"/>
                <a:ea typeface="Lato" panose="020F0502020204030203" pitchFamily="34" charset="0"/>
                <a:cs typeface="Lato" panose="020F0502020204030203" pitchFamily="34" charset="0"/>
              </a:rPr>
              <a:t>ADD OPTICAL CODE FOR FAST MACHINE READING</a:t>
            </a:r>
          </a:p>
        </p:txBody>
      </p:sp>
      <p:sp>
        <p:nvSpPr>
          <p:cNvPr id="7" name="TextBox 6">
            <a:extLst>
              <a:ext uri="{FF2B5EF4-FFF2-40B4-BE49-F238E27FC236}">
                <a16:creationId xmlns:a16="http://schemas.microsoft.com/office/drawing/2014/main" id="{F93892DB-6C67-5C43-A6EE-5740E3C29986}"/>
              </a:ext>
            </a:extLst>
          </p:cNvPr>
          <p:cNvSpPr txBox="1"/>
          <p:nvPr/>
        </p:nvSpPr>
        <p:spPr>
          <a:xfrm>
            <a:off x="3938473" y="2504440"/>
            <a:ext cx="5952970" cy="338554"/>
          </a:xfrm>
          <a:prstGeom prst="rect">
            <a:avLst/>
          </a:prstGeom>
          <a:noFill/>
        </p:spPr>
        <p:txBody>
          <a:bodyPr wrap="square" rtlCol="0">
            <a:spAutoFit/>
          </a:bodyPr>
          <a:lstStyle/>
          <a:p>
            <a:pPr marL="177800" indent="-177800">
              <a:buClr>
                <a:srgbClr val="4885ED"/>
              </a:buClr>
              <a:buFont typeface="Arial" panose="020B0604020202020204" pitchFamily="34" charset="0"/>
              <a:buChar char="•"/>
            </a:pPr>
            <a:r>
              <a:rPr lang="en-FI" sz="1600" dirty="0">
                <a:latin typeface="Lato" panose="020F0502020204030203" pitchFamily="34" charset="0"/>
              </a:rPr>
              <a:t>PERSONALIZE IDENTIFIERS WITH RECIPIENTS’ PROFILES</a:t>
            </a:r>
          </a:p>
        </p:txBody>
      </p:sp>
      <p:sp>
        <p:nvSpPr>
          <p:cNvPr id="8" name="TextBox 7">
            <a:extLst>
              <a:ext uri="{FF2B5EF4-FFF2-40B4-BE49-F238E27FC236}">
                <a16:creationId xmlns:a16="http://schemas.microsoft.com/office/drawing/2014/main" id="{CF6AA752-2811-8A4C-AD64-FB943F97C6E9}"/>
              </a:ext>
            </a:extLst>
          </p:cNvPr>
          <p:cNvSpPr txBox="1"/>
          <p:nvPr/>
        </p:nvSpPr>
        <p:spPr>
          <a:xfrm>
            <a:off x="3938473" y="3744183"/>
            <a:ext cx="5174815" cy="338554"/>
          </a:xfrm>
          <a:prstGeom prst="rect">
            <a:avLst/>
          </a:prstGeom>
          <a:noFill/>
        </p:spPr>
        <p:txBody>
          <a:bodyPr wrap="none" rtlCol="0">
            <a:spAutoFit/>
          </a:bodyPr>
          <a:lstStyle/>
          <a:p>
            <a:pPr marL="177800" indent="-177800">
              <a:buClr>
                <a:srgbClr val="4885ED"/>
              </a:buClr>
              <a:buFont typeface="Arial" panose="020B0604020202020204" pitchFamily="34" charset="0"/>
              <a:buChar char="•"/>
            </a:pPr>
            <a:r>
              <a:rPr lang="en-FI" sz="1600" dirty="0">
                <a:latin typeface="Lato" panose="020F0502020204030203" pitchFamily="34" charset="0"/>
                <a:ea typeface="Lato" panose="020F0502020204030203" pitchFamily="34" charset="0"/>
                <a:cs typeface="Lato" panose="020F0502020204030203" pitchFamily="34" charset="0"/>
              </a:rPr>
              <a:t>SHOW CUSTOMER’S REAL-TIME SERVICE STATUS</a:t>
            </a:r>
          </a:p>
        </p:txBody>
      </p:sp>
    </p:spTree>
    <p:extLst>
      <p:ext uri="{BB962C8B-B14F-4D97-AF65-F5344CB8AC3E}">
        <p14:creationId xmlns:p14="http://schemas.microsoft.com/office/powerpoint/2010/main" val="403257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9E1FB5-EFE7-EF40-ABCC-C03273701FAC}"/>
              </a:ext>
            </a:extLst>
          </p:cNvPr>
          <p:cNvSpPr>
            <a:spLocks noGrp="1"/>
          </p:cNvSpPr>
          <p:nvPr>
            <p:ph type="title"/>
          </p:nvPr>
        </p:nvSpPr>
        <p:spPr/>
        <p:txBody>
          <a:bodyPr/>
          <a:lstStyle/>
          <a:p>
            <a:r>
              <a:rPr lang="en-FI" dirty="0"/>
              <a:t>DELIVERING IDENTIFIERS</a:t>
            </a:r>
          </a:p>
        </p:txBody>
      </p:sp>
      <p:pic>
        <p:nvPicPr>
          <p:cNvPr id="4" name="Picture 3">
            <a:extLst>
              <a:ext uri="{FF2B5EF4-FFF2-40B4-BE49-F238E27FC236}">
                <a16:creationId xmlns:a16="http://schemas.microsoft.com/office/drawing/2014/main" id="{9879B2E7-EE98-7847-B1A8-4C20A852F07D}"/>
              </a:ext>
            </a:extLst>
          </p:cNvPr>
          <p:cNvPicPr>
            <a:picLocks noChangeAspect="1"/>
          </p:cNvPicPr>
          <p:nvPr/>
        </p:nvPicPr>
        <p:blipFill>
          <a:blip r:embed="rId2"/>
          <a:stretch>
            <a:fillRect/>
          </a:stretch>
        </p:blipFill>
        <p:spPr>
          <a:xfrm>
            <a:off x="3633176" y="1818838"/>
            <a:ext cx="2539316" cy="3823400"/>
          </a:xfrm>
          <a:prstGeom prst="rect">
            <a:avLst/>
          </a:prstGeom>
          <a:ln>
            <a:solidFill>
              <a:schemeClr val="tx2"/>
            </a:solidFill>
          </a:ln>
        </p:spPr>
      </p:pic>
      <p:pic>
        <p:nvPicPr>
          <p:cNvPr id="5" name="Picture 4">
            <a:extLst>
              <a:ext uri="{FF2B5EF4-FFF2-40B4-BE49-F238E27FC236}">
                <a16:creationId xmlns:a16="http://schemas.microsoft.com/office/drawing/2014/main" id="{71BC47AC-ADC7-344A-936D-8AE188DD199A}"/>
              </a:ext>
            </a:extLst>
          </p:cNvPr>
          <p:cNvPicPr>
            <a:picLocks noChangeAspect="1"/>
          </p:cNvPicPr>
          <p:nvPr/>
        </p:nvPicPr>
        <p:blipFill>
          <a:blip r:embed="rId3"/>
          <a:stretch>
            <a:fillRect/>
          </a:stretch>
        </p:blipFill>
        <p:spPr>
          <a:xfrm>
            <a:off x="1156817" y="1818838"/>
            <a:ext cx="2007766" cy="3823400"/>
          </a:xfrm>
          <a:prstGeom prst="rect">
            <a:avLst/>
          </a:prstGeom>
        </p:spPr>
      </p:pic>
      <p:sp>
        <p:nvSpPr>
          <p:cNvPr id="7" name="TextBox 6">
            <a:extLst>
              <a:ext uri="{FF2B5EF4-FFF2-40B4-BE49-F238E27FC236}">
                <a16:creationId xmlns:a16="http://schemas.microsoft.com/office/drawing/2014/main" id="{0277D450-7A08-4145-A1EF-188959643A8A}"/>
              </a:ext>
            </a:extLst>
          </p:cNvPr>
          <p:cNvSpPr txBox="1"/>
          <p:nvPr/>
        </p:nvSpPr>
        <p:spPr>
          <a:xfrm>
            <a:off x="6573046" y="5855269"/>
            <a:ext cx="3084499" cy="523220"/>
          </a:xfrm>
          <a:prstGeom prst="rect">
            <a:avLst/>
          </a:prstGeom>
          <a:noFill/>
        </p:spPr>
        <p:txBody>
          <a:bodyPr wrap="none" rtlCol="0">
            <a:spAutoFit/>
          </a:bodyPr>
          <a:lstStyle/>
          <a:p>
            <a:pPr algn="ctr"/>
            <a:r>
              <a:rPr lang="en-FI" sz="1400" i="1" dirty="0">
                <a:latin typeface="Lato" panose="020F0502020204030203" pitchFamily="34" charset="0"/>
                <a:ea typeface="Lato" panose="020F0502020204030203" pitchFamily="34" charset="0"/>
                <a:cs typeface="Lato" panose="020F0502020204030203" pitchFamily="34" charset="0"/>
              </a:rPr>
              <a:t>Use traditional media in parallel </a:t>
            </a:r>
            <a:br>
              <a:rPr lang="en-FI" sz="1400" i="1" dirty="0">
                <a:latin typeface="Lato" panose="020F0502020204030203" pitchFamily="34" charset="0"/>
                <a:ea typeface="Lato" panose="020F0502020204030203" pitchFamily="34" charset="0"/>
                <a:cs typeface="Lato" panose="020F0502020204030203" pitchFamily="34" charset="0"/>
              </a:rPr>
            </a:br>
            <a:r>
              <a:rPr lang="en-GB" sz="1400" i="1" dirty="0">
                <a:latin typeface="Lato" panose="020F0502020204030203" pitchFamily="34" charset="77"/>
              </a:rPr>
              <a:t>w</a:t>
            </a:r>
            <a:r>
              <a:rPr lang="en-FI" sz="1400" i="1" dirty="0">
                <a:latin typeface="Lato" panose="020F0502020204030203" pitchFamily="34" charset="77"/>
              </a:rPr>
              <a:t>hile moving towards full digitalization.</a:t>
            </a:r>
          </a:p>
        </p:txBody>
      </p:sp>
      <p:pic>
        <p:nvPicPr>
          <p:cNvPr id="9" name="Picture 8">
            <a:extLst>
              <a:ext uri="{FF2B5EF4-FFF2-40B4-BE49-F238E27FC236}">
                <a16:creationId xmlns:a16="http://schemas.microsoft.com/office/drawing/2014/main" id="{17F07D5A-236C-BD47-BE89-93E408AEA717}"/>
              </a:ext>
            </a:extLst>
          </p:cNvPr>
          <p:cNvPicPr>
            <a:picLocks noChangeAspect="1"/>
          </p:cNvPicPr>
          <p:nvPr/>
        </p:nvPicPr>
        <p:blipFill rotWithShape="1">
          <a:blip r:embed="rId4"/>
          <a:srcRect l="20193" r="26067"/>
          <a:stretch/>
        </p:blipFill>
        <p:spPr>
          <a:xfrm>
            <a:off x="7247795" y="1685161"/>
            <a:ext cx="1557738" cy="1387746"/>
          </a:xfrm>
          <a:prstGeom prst="rect">
            <a:avLst/>
          </a:prstGeom>
        </p:spPr>
      </p:pic>
      <p:pic>
        <p:nvPicPr>
          <p:cNvPr id="10" name="Picture 9">
            <a:extLst>
              <a:ext uri="{FF2B5EF4-FFF2-40B4-BE49-F238E27FC236}">
                <a16:creationId xmlns:a16="http://schemas.microsoft.com/office/drawing/2014/main" id="{E6AC62E2-08CB-9E40-ACF0-1E6F0E76F51D}"/>
              </a:ext>
            </a:extLst>
          </p:cNvPr>
          <p:cNvPicPr>
            <a:picLocks noChangeAspect="1"/>
          </p:cNvPicPr>
          <p:nvPr/>
        </p:nvPicPr>
        <p:blipFill rotWithShape="1">
          <a:blip r:embed="rId5"/>
          <a:srcRect t="56086" r="35827"/>
          <a:stretch/>
        </p:blipFill>
        <p:spPr>
          <a:xfrm>
            <a:off x="7394128" y="3429000"/>
            <a:ext cx="1265072" cy="814374"/>
          </a:xfrm>
          <a:prstGeom prst="rect">
            <a:avLst/>
          </a:prstGeom>
        </p:spPr>
      </p:pic>
      <p:sp>
        <p:nvSpPr>
          <p:cNvPr id="11" name="Rectangle 10">
            <a:extLst>
              <a:ext uri="{FF2B5EF4-FFF2-40B4-BE49-F238E27FC236}">
                <a16:creationId xmlns:a16="http://schemas.microsoft.com/office/drawing/2014/main" id="{BE4ACBAD-14F5-3F4C-A1D6-5D51843A398D}"/>
              </a:ext>
            </a:extLst>
          </p:cNvPr>
          <p:cNvSpPr/>
          <p:nvPr/>
        </p:nvSpPr>
        <p:spPr>
          <a:xfrm>
            <a:off x="8115296" y="2233155"/>
            <a:ext cx="3729130" cy="193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descr="13.56mhz keyfob factory in china,High quality rfid key chain rings  Wholesale,personalized keychains factory china,rfid epoxy keyfob in china -  china rfid manufacturer, china rfid cards factory, rfid tag,nfc tag, rfid  wristband, rfid">
            <a:extLst>
              <a:ext uri="{FF2B5EF4-FFF2-40B4-BE49-F238E27FC236}">
                <a16:creationId xmlns:a16="http://schemas.microsoft.com/office/drawing/2014/main" id="{E1D7143E-4B26-D547-8414-404EED660D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76" t="23918" r="6123" b="16751"/>
          <a:stretch/>
        </p:blipFill>
        <p:spPr bwMode="auto">
          <a:xfrm>
            <a:off x="7372380" y="4531383"/>
            <a:ext cx="1485829" cy="10358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057BC9A-5FB6-0C48-BD9D-31AF63B7613E}"/>
              </a:ext>
            </a:extLst>
          </p:cNvPr>
          <p:cNvSpPr txBox="1"/>
          <p:nvPr/>
        </p:nvSpPr>
        <p:spPr>
          <a:xfrm>
            <a:off x="960692" y="5855269"/>
            <a:ext cx="2400016" cy="523220"/>
          </a:xfrm>
          <a:prstGeom prst="rect">
            <a:avLst/>
          </a:prstGeom>
          <a:noFill/>
        </p:spPr>
        <p:txBody>
          <a:bodyPr wrap="none" rtlCol="0">
            <a:spAutoFit/>
          </a:bodyPr>
          <a:lstStyle/>
          <a:p>
            <a:r>
              <a:rPr lang="en-US" sz="1400" i="1" dirty="0">
                <a:latin typeface="Lato" panose="020F0502020204030203" pitchFamily="34" charset="77"/>
              </a:rPr>
              <a:t>Works with any mobile device.</a:t>
            </a:r>
          </a:p>
          <a:p>
            <a:pPr algn="ctr"/>
            <a:r>
              <a:rPr lang="en-US" sz="1400" i="1" dirty="0">
                <a:latin typeface="Lato" panose="020F0502020204030203" pitchFamily="34" charset="77"/>
              </a:rPr>
              <a:t>No need for applications!</a:t>
            </a:r>
          </a:p>
        </p:txBody>
      </p:sp>
      <p:sp>
        <p:nvSpPr>
          <p:cNvPr id="15" name="TextBox 14">
            <a:extLst>
              <a:ext uri="{FF2B5EF4-FFF2-40B4-BE49-F238E27FC236}">
                <a16:creationId xmlns:a16="http://schemas.microsoft.com/office/drawing/2014/main" id="{932A157A-376B-384A-8F52-A44EE94A0814}"/>
              </a:ext>
            </a:extLst>
          </p:cNvPr>
          <p:cNvSpPr txBox="1"/>
          <p:nvPr/>
        </p:nvSpPr>
        <p:spPr>
          <a:xfrm>
            <a:off x="3816149" y="5855270"/>
            <a:ext cx="2214068" cy="307777"/>
          </a:xfrm>
          <a:prstGeom prst="rect">
            <a:avLst/>
          </a:prstGeom>
          <a:noFill/>
        </p:spPr>
        <p:txBody>
          <a:bodyPr wrap="none" rtlCol="0">
            <a:spAutoFit/>
          </a:bodyPr>
          <a:lstStyle/>
          <a:p>
            <a:r>
              <a:rPr lang="en-US" sz="1400" i="1" dirty="0">
                <a:latin typeface="Lato" panose="020F0502020204030203" pitchFamily="34" charset="77"/>
              </a:rPr>
              <a:t>Immediate delivery to email</a:t>
            </a:r>
          </a:p>
        </p:txBody>
      </p:sp>
      <p:sp>
        <p:nvSpPr>
          <p:cNvPr id="16" name="TextBox 15">
            <a:extLst>
              <a:ext uri="{FF2B5EF4-FFF2-40B4-BE49-F238E27FC236}">
                <a16:creationId xmlns:a16="http://schemas.microsoft.com/office/drawing/2014/main" id="{6829C02E-9DFC-734F-9A56-3CAE9CFC48FC}"/>
              </a:ext>
            </a:extLst>
          </p:cNvPr>
          <p:cNvSpPr txBox="1"/>
          <p:nvPr/>
        </p:nvSpPr>
        <p:spPr>
          <a:xfrm>
            <a:off x="1095347" y="1403338"/>
            <a:ext cx="2130711" cy="307777"/>
          </a:xfrm>
          <a:prstGeom prst="rect">
            <a:avLst/>
          </a:prstGeom>
          <a:noFill/>
        </p:spPr>
        <p:txBody>
          <a:bodyPr wrap="none" rtlCol="0">
            <a:spAutoFit/>
          </a:bodyPr>
          <a:lstStyle/>
          <a:p>
            <a:pPr algn="ctr"/>
            <a:r>
              <a:rPr lang="en-US" sz="1400" dirty="0">
                <a:latin typeface="Lato" panose="020F0502020204030203" pitchFamily="34" charset="77"/>
              </a:rPr>
              <a:t>SMS -&gt; Internet Browser</a:t>
            </a:r>
          </a:p>
        </p:txBody>
      </p:sp>
      <p:sp>
        <p:nvSpPr>
          <p:cNvPr id="17" name="TextBox 16">
            <a:extLst>
              <a:ext uri="{FF2B5EF4-FFF2-40B4-BE49-F238E27FC236}">
                <a16:creationId xmlns:a16="http://schemas.microsoft.com/office/drawing/2014/main" id="{551D0068-1B13-3F40-ABF7-AE19124A867C}"/>
              </a:ext>
            </a:extLst>
          </p:cNvPr>
          <p:cNvSpPr txBox="1"/>
          <p:nvPr/>
        </p:nvSpPr>
        <p:spPr>
          <a:xfrm>
            <a:off x="4591362" y="1403338"/>
            <a:ext cx="723276" cy="307777"/>
          </a:xfrm>
          <a:prstGeom prst="rect">
            <a:avLst/>
          </a:prstGeom>
          <a:noFill/>
        </p:spPr>
        <p:txBody>
          <a:bodyPr wrap="none" rtlCol="0">
            <a:spAutoFit/>
          </a:bodyPr>
          <a:lstStyle/>
          <a:p>
            <a:pPr algn="ctr"/>
            <a:r>
              <a:rPr lang="en-US" sz="1400" dirty="0">
                <a:latin typeface="Lato" panose="020F0502020204030203" pitchFamily="34" charset="77"/>
              </a:rPr>
              <a:t>EMAIL</a:t>
            </a:r>
          </a:p>
        </p:txBody>
      </p:sp>
      <p:sp>
        <p:nvSpPr>
          <p:cNvPr id="19" name="TextBox 18">
            <a:extLst>
              <a:ext uri="{FF2B5EF4-FFF2-40B4-BE49-F238E27FC236}">
                <a16:creationId xmlns:a16="http://schemas.microsoft.com/office/drawing/2014/main" id="{DEEF649E-8DD7-C143-8791-2D508DC26D00}"/>
              </a:ext>
            </a:extLst>
          </p:cNvPr>
          <p:cNvSpPr txBox="1"/>
          <p:nvPr/>
        </p:nvSpPr>
        <p:spPr>
          <a:xfrm>
            <a:off x="6524497" y="1403338"/>
            <a:ext cx="3004349" cy="307777"/>
          </a:xfrm>
          <a:prstGeom prst="rect">
            <a:avLst/>
          </a:prstGeom>
          <a:noFill/>
        </p:spPr>
        <p:txBody>
          <a:bodyPr wrap="none" rtlCol="0">
            <a:spAutoFit/>
          </a:bodyPr>
          <a:lstStyle/>
          <a:p>
            <a:pPr algn="ctr"/>
            <a:r>
              <a:rPr lang="en-US" sz="1400" dirty="0">
                <a:latin typeface="Lato" panose="020F0502020204030203" pitchFamily="34" charset="77"/>
              </a:rPr>
              <a:t>TRADITIONAL CUSTOMER MEDIA</a:t>
            </a:r>
          </a:p>
        </p:txBody>
      </p:sp>
      <p:cxnSp>
        <p:nvCxnSpPr>
          <p:cNvPr id="20" name="Straight Connector 19">
            <a:extLst>
              <a:ext uri="{FF2B5EF4-FFF2-40B4-BE49-F238E27FC236}">
                <a16:creationId xmlns:a16="http://schemas.microsoft.com/office/drawing/2014/main" id="{ADF02B5F-AE27-0F4D-BD3A-04378D2483FD}"/>
              </a:ext>
            </a:extLst>
          </p:cNvPr>
          <p:cNvCxnSpPr>
            <a:cxnSpLocks/>
          </p:cNvCxnSpPr>
          <p:nvPr/>
        </p:nvCxnSpPr>
        <p:spPr>
          <a:xfrm>
            <a:off x="6425643" y="1818837"/>
            <a:ext cx="0" cy="3904435"/>
          </a:xfrm>
          <a:prstGeom prst="line">
            <a:avLst/>
          </a:prstGeom>
          <a:ln>
            <a:solidFill>
              <a:srgbClr val="4885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8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07B0-B9AC-CC47-BE9E-8969B8416B5C}"/>
              </a:ext>
            </a:extLst>
          </p:cNvPr>
          <p:cNvSpPr>
            <a:spLocks noGrp="1"/>
          </p:cNvSpPr>
          <p:nvPr>
            <p:ph type="title"/>
          </p:nvPr>
        </p:nvSpPr>
        <p:spPr/>
        <p:txBody>
          <a:bodyPr/>
          <a:lstStyle/>
          <a:p>
            <a:r>
              <a:rPr lang="en-FI" dirty="0"/>
              <a:t>SERVICES FOR THE CUSTOMERS</a:t>
            </a:r>
          </a:p>
        </p:txBody>
      </p:sp>
      <p:sp>
        <p:nvSpPr>
          <p:cNvPr id="4" name="Content Placeholder 2">
            <a:extLst>
              <a:ext uri="{FF2B5EF4-FFF2-40B4-BE49-F238E27FC236}">
                <a16:creationId xmlns:a16="http://schemas.microsoft.com/office/drawing/2014/main" id="{AB4BB34C-3D70-0942-8A29-626A318D2F81}"/>
              </a:ext>
            </a:extLst>
          </p:cNvPr>
          <p:cNvSpPr>
            <a:spLocks noGrp="1"/>
          </p:cNvSpPr>
          <p:nvPr>
            <p:ph idx="1"/>
          </p:nvPr>
        </p:nvSpPr>
        <p:spPr>
          <a:xfrm>
            <a:off x="1548740" y="2698510"/>
            <a:ext cx="8491036" cy="3725502"/>
          </a:xfrm>
        </p:spPr>
        <p:txBody>
          <a:bodyPr anchor="ctr">
            <a:normAutofit/>
          </a:bodyPr>
          <a:lstStyle/>
          <a:p>
            <a:r>
              <a:rPr lang="en-GB" sz="1900" dirty="0"/>
              <a:t>Define services that are used/validated with the identifiers.</a:t>
            </a:r>
          </a:p>
          <a:p>
            <a:r>
              <a:rPr lang="en-GB" sz="1900" dirty="0"/>
              <a:t>Services can be quantity, balance and time based, e.g.:</a:t>
            </a:r>
          </a:p>
          <a:p>
            <a:pPr lvl="1">
              <a:buClr>
                <a:srgbClr val="4885ED"/>
              </a:buClr>
            </a:pPr>
            <a:r>
              <a:rPr lang="en-GB" sz="1600" dirty="0"/>
              <a:t>Access to certain flight / boat / tram / room / event / seat</a:t>
            </a:r>
          </a:p>
          <a:p>
            <a:pPr lvl="1">
              <a:buClr>
                <a:srgbClr val="4885ED"/>
              </a:buClr>
            </a:pPr>
            <a:r>
              <a:rPr lang="en-GB" sz="1600" dirty="0"/>
              <a:t>Access to VIP lounge, Fast-track line, cabinet, restroom,…</a:t>
            </a:r>
          </a:p>
          <a:p>
            <a:pPr lvl="1">
              <a:buClr>
                <a:srgbClr val="4885ED"/>
              </a:buClr>
            </a:pPr>
            <a:r>
              <a:rPr lang="en-GB" sz="1600" dirty="0"/>
              <a:t>10x serial access to Spa, 5x breakfast valid from Mon-Fri</a:t>
            </a:r>
          </a:p>
          <a:p>
            <a:pPr lvl="1">
              <a:buClr>
                <a:srgbClr val="4885ED"/>
              </a:buClr>
            </a:pPr>
            <a:r>
              <a:rPr lang="en-GB" sz="1600" dirty="0"/>
              <a:t>Season/VIP pass</a:t>
            </a:r>
          </a:p>
          <a:p>
            <a:pPr lvl="1">
              <a:buClr>
                <a:srgbClr val="4885ED"/>
              </a:buClr>
            </a:pPr>
            <a:r>
              <a:rPr lang="en-GB" sz="1600" dirty="0"/>
              <a:t>Gift Card with any amount and set expiry date</a:t>
            </a:r>
          </a:p>
          <a:p>
            <a:pPr lvl="1">
              <a:buClr>
                <a:srgbClr val="4885ED"/>
              </a:buClr>
            </a:pPr>
            <a:r>
              <a:rPr lang="en-GB" sz="1600" dirty="0"/>
              <a:t>Attendance registration to specific class or hobby</a:t>
            </a:r>
          </a:p>
          <a:p>
            <a:pPr lvl="1">
              <a:buClr>
                <a:srgbClr val="4885ED"/>
              </a:buClr>
            </a:pPr>
            <a:r>
              <a:rPr lang="en-GB" sz="1600" dirty="0"/>
              <a:t>Limited/free access for specific doors/gates/lockers</a:t>
            </a:r>
          </a:p>
          <a:p>
            <a:r>
              <a:rPr lang="en-GB" sz="1900" dirty="0"/>
              <a:t>Cooperation with other systems via REST API</a:t>
            </a:r>
          </a:p>
          <a:p>
            <a:r>
              <a:rPr lang="en-GB" sz="1900" dirty="0"/>
              <a:t>Services can be easily activated for individuals, groups or masses</a:t>
            </a:r>
          </a:p>
        </p:txBody>
      </p:sp>
      <p:pic>
        <p:nvPicPr>
          <p:cNvPr id="5" name="Picture 4">
            <a:extLst>
              <a:ext uri="{FF2B5EF4-FFF2-40B4-BE49-F238E27FC236}">
                <a16:creationId xmlns:a16="http://schemas.microsoft.com/office/drawing/2014/main" id="{D91F5CE9-361D-4044-9E04-7904C48B1F0F}"/>
              </a:ext>
            </a:extLst>
          </p:cNvPr>
          <p:cNvPicPr>
            <a:picLocks noChangeAspect="1"/>
          </p:cNvPicPr>
          <p:nvPr/>
        </p:nvPicPr>
        <p:blipFill rotWithShape="1">
          <a:blip r:embed="rId2"/>
          <a:srcRect t="21239"/>
          <a:stretch/>
        </p:blipFill>
        <p:spPr>
          <a:xfrm>
            <a:off x="1548740" y="1446046"/>
            <a:ext cx="7345233" cy="1364475"/>
          </a:xfrm>
          <a:prstGeom prst="rect">
            <a:avLst/>
          </a:prstGeom>
        </p:spPr>
      </p:pic>
    </p:spTree>
    <p:extLst>
      <p:ext uri="{BB962C8B-B14F-4D97-AF65-F5344CB8AC3E}">
        <p14:creationId xmlns:p14="http://schemas.microsoft.com/office/powerpoint/2010/main" val="385334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5F943-A1CC-7F45-843A-C0DC291241E7}"/>
              </a:ext>
            </a:extLst>
          </p:cNvPr>
          <p:cNvSpPr>
            <a:spLocks noGrp="1"/>
          </p:cNvSpPr>
          <p:nvPr>
            <p:ph type="title"/>
          </p:nvPr>
        </p:nvSpPr>
        <p:spPr/>
        <p:txBody>
          <a:bodyPr>
            <a:normAutofit fontScale="90000"/>
          </a:bodyPr>
          <a:lstStyle/>
          <a:p>
            <a:r>
              <a:rPr lang="en-FI" dirty="0"/>
              <a:t>VALIDATING IDENTIFIERS</a:t>
            </a:r>
            <a:br>
              <a:rPr lang="en-FI" dirty="0"/>
            </a:br>
            <a:r>
              <a:rPr lang="en-FI" sz="2000" dirty="0"/>
              <a:t>&amp;</a:t>
            </a:r>
            <a:br>
              <a:rPr lang="en-FI" dirty="0"/>
            </a:br>
            <a:r>
              <a:rPr lang="en-FI" dirty="0"/>
              <a:t>USING SERVICES</a:t>
            </a:r>
          </a:p>
        </p:txBody>
      </p:sp>
      <p:pic>
        <p:nvPicPr>
          <p:cNvPr id="4" name="Picture 3">
            <a:extLst>
              <a:ext uri="{FF2B5EF4-FFF2-40B4-BE49-F238E27FC236}">
                <a16:creationId xmlns:a16="http://schemas.microsoft.com/office/drawing/2014/main" id="{154C5237-187D-6840-9F7A-DC8B117CB034}"/>
              </a:ext>
            </a:extLst>
          </p:cNvPr>
          <p:cNvPicPr>
            <a:picLocks noChangeAspect="1"/>
          </p:cNvPicPr>
          <p:nvPr/>
        </p:nvPicPr>
        <p:blipFill>
          <a:blip r:embed="rId2"/>
          <a:stretch>
            <a:fillRect/>
          </a:stretch>
        </p:blipFill>
        <p:spPr>
          <a:xfrm>
            <a:off x="5687173" y="1578896"/>
            <a:ext cx="3351559" cy="2234372"/>
          </a:xfrm>
          <a:prstGeom prst="rect">
            <a:avLst/>
          </a:prstGeom>
        </p:spPr>
      </p:pic>
      <p:grpSp>
        <p:nvGrpSpPr>
          <p:cNvPr id="7" name="Group 6">
            <a:extLst>
              <a:ext uri="{FF2B5EF4-FFF2-40B4-BE49-F238E27FC236}">
                <a16:creationId xmlns:a16="http://schemas.microsoft.com/office/drawing/2014/main" id="{C4FE9BC7-CB69-D049-9A05-1A5885406279}"/>
              </a:ext>
            </a:extLst>
          </p:cNvPr>
          <p:cNvGrpSpPr/>
          <p:nvPr/>
        </p:nvGrpSpPr>
        <p:grpSpPr>
          <a:xfrm>
            <a:off x="3140270" y="4456733"/>
            <a:ext cx="3625460" cy="1888435"/>
            <a:chOff x="951146" y="4059813"/>
            <a:chExt cx="4227140" cy="2201839"/>
          </a:xfrm>
        </p:grpSpPr>
        <p:sp>
          <p:nvSpPr>
            <p:cNvPr id="6" name="Rectangle 5">
              <a:extLst>
                <a:ext uri="{FF2B5EF4-FFF2-40B4-BE49-F238E27FC236}">
                  <a16:creationId xmlns:a16="http://schemas.microsoft.com/office/drawing/2014/main" id="{E1B3E4D1-F409-3740-B4C1-960D45D49A7D}"/>
                </a:ext>
              </a:extLst>
            </p:cNvPr>
            <p:cNvSpPr/>
            <p:nvPr/>
          </p:nvSpPr>
          <p:spPr>
            <a:xfrm>
              <a:off x="964094" y="4059813"/>
              <a:ext cx="4214192" cy="2201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CFA12A61-B45D-A245-822F-2586FAF0FEDE}"/>
                </a:ext>
              </a:extLst>
            </p:cNvPr>
            <p:cNvPicPr/>
            <p:nvPr/>
          </p:nvPicPr>
          <p:blipFill rotWithShape="1">
            <a:blip r:embed="rId3" cstate="print">
              <a:extLst>
                <a:ext uri="{28A0092B-C50C-407E-A947-70E740481C1C}">
                  <a14:useLocalDpi xmlns:a14="http://schemas.microsoft.com/office/drawing/2010/main"/>
                </a:ext>
              </a:extLst>
            </a:blip>
            <a:srcRect l="74204" t="75284" b="7035"/>
            <a:stretch/>
          </p:blipFill>
          <p:spPr>
            <a:xfrm>
              <a:off x="951146" y="4183316"/>
              <a:ext cx="4061186" cy="1954833"/>
            </a:xfrm>
            <a:prstGeom prst="rect">
              <a:avLst/>
            </a:prstGeom>
            <a:noFill/>
            <a:ln>
              <a:noFill/>
            </a:ln>
          </p:spPr>
        </p:pic>
      </p:grpSp>
      <p:pic>
        <p:nvPicPr>
          <p:cNvPr id="1026" name="Picture 2">
            <a:extLst>
              <a:ext uri="{FF2B5EF4-FFF2-40B4-BE49-F238E27FC236}">
                <a16:creationId xmlns:a16="http://schemas.microsoft.com/office/drawing/2014/main" id="{CB83C715-4C54-1741-A29D-F578A92290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484"/>
          <a:stretch/>
        </p:blipFill>
        <p:spPr bwMode="auto">
          <a:xfrm>
            <a:off x="1493754" y="1578896"/>
            <a:ext cx="2725074" cy="22343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50DD61-6669-8246-AE66-17C6D99B892A}"/>
              </a:ext>
            </a:extLst>
          </p:cNvPr>
          <p:cNvSpPr txBox="1"/>
          <p:nvPr/>
        </p:nvSpPr>
        <p:spPr>
          <a:xfrm>
            <a:off x="1666703" y="3813268"/>
            <a:ext cx="2379177" cy="461665"/>
          </a:xfrm>
          <a:prstGeom prst="rect">
            <a:avLst/>
          </a:prstGeom>
          <a:noFill/>
        </p:spPr>
        <p:txBody>
          <a:bodyPr wrap="none" rtlCol="0">
            <a:spAutoFit/>
          </a:bodyPr>
          <a:lstStyle/>
          <a:p>
            <a:pPr algn="ctr"/>
            <a:r>
              <a:rPr lang="en-US" sz="1200" dirty="0">
                <a:latin typeface="Lato" panose="020F0502020204030203" pitchFamily="34" charset="77"/>
              </a:rPr>
              <a:t>USE ANY MOBILE DEVICE</a:t>
            </a:r>
            <a:br>
              <a:rPr lang="en-US" sz="1200" dirty="0">
                <a:latin typeface="Lato" panose="020F0502020204030203" pitchFamily="34" charset="77"/>
              </a:rPr>
            </a:br>
            <a:r>
              <a:rPr lang="en-US" sz="1200" dirty="0">
                <a:solidFill>
                  <a:srgbClr val="FF00CD"/>
                </a:solidFill>
                <a:latin typeface="Lato" panose="020F0502020204030203" pitchFamily="34" charset="77"/>
              </a:rPr>
              <a:t>NO NEED FOR APPLICATIONS!</a:t>
            </a:r>
          </a:p>
        </p:txBody>
      </p:sp>
      <p:sp>
        <p:nvSpPr>
          <p:cNvPr id="10" name="TextBox 9">
            <a:extLst>
              <a:ext uri="{FF2B5EF4-FFF2-40B4-BE49-F238E27FC236}">
                <a16:creationId xmlns:a16="http://schemas.microsoft.com/office/drawing/2014/main" id="{8F1E6000-277C-084A-B4CF-32EFBF70A991}"/>
              </a:ext>
            </a:extLst>
          </p:cNvPr>
          <p:cNvSpPr txBox="1"/>
          <p:nvPr/>
        </p:nvSpPr>
        <p:spPr>
          <a:xfrm>
            <a:off x="5807884" y="3813268"/>
            <a:ext cx="3110147" cy="461665"/>
          </a:xfrm>
          <a:prstGeom prst="rect">
            <a:avLst/>
          </a:prstGeom>
          <a:noFill/>
        </p:spPr>
        <p:txBody>
          <a:bodyPr wrap="none" rtlCol="0">
            <a:spAutoFit/>
          </a:bodyPr>
          <a:lstStyle/>
          <a:p>
            <a:pPr algn="ctr"/>
            <a:r>
              <a:rPr lang="en-US" sz="1200" dirty="0">
                <a:latin typeface="Lato" panose="020F0502020204030203" pitchFamily="34" charset="77"/>
              </a:rPr>
              <a:t>USE A BARCODE SCANNER</a:t>
            </a:r>
            <a:br>
              <a:rPr lang="en-US" sz="1200" dirty="0">
                <a:latin typeface="Lato" panose="020F0502020204030203" pitchFamily="34" charset="77"/>
              </a:rPr>
            </a:br>
            <a:r>
              <a:rPr lang="en-US" sz="1200" dirty="0">
                <a:latin typeface="Lato" panose="020F0502020204030203" pitchFamily="34" charset="77"/>
              </a:rPr>
              <a:t>ATTACHED TO A TABLET OR COMPUTER</a:t>
            </a:r>
          </a:p>
        </p:txBody>
      </p:sp>
      <p:sp>
        <p:nvSpPr>
          <p:cNvPr id="11" name="TextBox 10">
            <a:extLst>
              <a:ext uri="{FF2B5EF4-FFF2-40B4-BE49-F238E27FC236}">
                <a16:creationId xmlns:a16="http://schemas.microsoft.com/office/drawing/2014/main" id="{4B42AA4C-BC81-B94D-A831-E93FB5197107}"/>
              </a:ext>
            </a:extLst>
          </p:cNvPr>
          <p:cNvSpPr txBox="1"/>
          <p:nvPr/>
        </p:nvSpPr>
        <p:spPr>
          <a:xfrm>
            <a:off x="4723140" y="3997934"/>
            <a:ext cx="407484" cy="276999"/>
          </a:xfrm>
          <a:prstGeom prst="rect">
            <a:avLst/>
          </a:prstGeom>
          <a:noFill/>
        </p:spPr>
        <p:txBody>
          <a:bodyPr wrap="none" rtlCol="0">
            <a:spAutoFit/>
          </a:bodyPr>
          <a:lstStyle/>
          <a:p>
            <a:pPr algn="ctr"/>
            <a:r>
              <a:rPr lang="en-US" sz="1200" dirty="0">
                <a:latin typeface="Lato" panose="020F0502020204030203" pitchFamily="34" charset="77"/>
              </a:rPr>
              <a:t>OR</a:t>
            </a:r>
          </a:p>
        </p:txBody>
      </p:sp>
      <p:sp>
        <p:nvSpPr>
          <p:cNvPr id="12" name="TextBox 11">
            <a:extLst>
              <a:ext uri="{FF2B5EF4-FFF2-40B4-BE49-F238E27FC236}">
                <a16:creationId xmlns:a16="http://schemas.microsoft.com/office/drawing/2014/main" id="{0E03CF3B-6FE1-B04A-BF78-AFEFF1336485}"/>
              </a:ext>
            </a:extLst>
          </p:cNvPr>
          <p:cNvSpPr txBox="1"/>
          <p:nvPr/>
        </p:nvSpPr>
        <p:spPr>
          <a:xfrm>
            <a:off x="3459010" y="4284074"/>
            <a:ext cx="2845651" cy="276999"/>
          </a:xfrm>
          <a:prstGeom prst="rect">
            <a:avLst/>
          </a:prstGeom>
          <a:noFill/>
        </p:spPr>
        <p:txBody>
          <a:bodyPr wrap="none" rtlCol="0">
            <a:spAutoFit/>
          </a:bodyPr>
          <a:lstStyle/>
          <a:p>
            <a:pPr algn="ctr"/>
            <a:r>
              <a:rPr lang="en-US" sz="1200" dirty="0">
                <a:latin typeface="Lato" panose="020F0502020204030203" pitchFamily="34" charset="77"/>
              </a:rPr>
              <a:t>INTEGRATED READER WITH A RELAY</a:t>
            </a:r>
          </a:p>
        </p:txBody>
      </p:sp>
    </p:spTree>
    <p:extLst>
      <p:ext uri="{BB962C8B-B14F-4D97-AF65-F5344CB8AC3E}">
        <p14:creationId xmlns:p14="http://schemas.microsoft.com/office/powerpoint/2010/main" val="124577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5583D5-5AE2-FB4E-8988-CE04F6663277}"/>
              </a:ext>
            </a:extLst>
          </p:cNvPr>
          <p:cNvSpPr>
            <a:spLocks noGrp="1"/>
          </p:cNvSpPr>
          <p:nvPr>
            <p:ph type="title"/>
          </p:nvPr>
        </p:nvSpPr>
        <p:spPr/>
        <p:txBody>
          <a:bodyPr/>
          <a:lstStyle/>
          <a:p>
            <a:r>
              <a:rPr lang="en-FI" dirty="0"/>
              <a:t>LOYALTY AND REWARDING</a:t>
            </a:r>
          </a:p>
        </p:txBody>
      </p:sp>
      <p:sp>
        <p:nvSpPr>
          <p:cNvPr id="4" name="Content Placeholder 2">
            <a:extLst>
              <a:ext uri="{FF2B5EF4-FFF2-40B4-BE49-F238E27FC236}">
                <a16:creationId xmlns:a16="http://schemas.microsoft.com/office/drawing/2014/main" id="{2CCDC033-719B-084F-81F6-061B76982319}"/>
              </a:ext>
            </a:extLst>
          </p:cNvPr>
          <p:cNvSpPr>
            <a:spLocks noGrp="1"/>
          </p:cNvSpPr>
          <p:nvPr>
            <p:ph idx="1"/>
          </p:nvPr>
        </p:nvSpPr>
        <p:spPr>
          <a:xfrm>
            <a:off x="4363278" y="1542017"/>
            <a:ext cx="6115182" cy="4157290"/>
          </a:xfrm>
        </p:spPr>
        <p:txBody>
          <a:bodyPr>
            <a:noAutofit/>
          </a:bodyPr>
          <a:lstStyle/>
          <a:p>
            <a:pPr marL="0" indent="0">
              <a:buNone/>
            </a:pPr>
            <a:r>
              <a:rPr lang="en-GB" sz="1400" dirty="0"/>
              <a:t>The in-built loyalty and membership program:</a:t>
            </a:r>
          </a:p>
          <a:p>
            <a:pPr marL="177800" indent="-177800">
              <a:buClr>
                <a:srgbClr val="4885ED"/>
              </a:buClr>
            </a:pPr>
            <a:r>
              <a:rPr lang="en-GB" sz="1400" dirty="0"/>
              <a:t>Easy to use customer registry and transaction registration</a:t>
            </a:r>
          </a:p>
          <a:p>
            <a:pPr marL="177800" indent="-177800">
              <a:buClr>
                <a:srgbClr val="4885ED"/>
              </a:buClr>
            </a:pPr>
            <a:r>
              <a:rPr lang="en-GB" sz="1400" dirty="0"/>
              <a:t>Collecting and using points</a:t>
            </a:r>
          </a:p>
          <a:p>
            <a:pPr marL="177800" indent="-177800">
              <a:buClr>
                <a:srgbClr val="4885ED"/>
              </a:buClr>
            </a:pPr>
            <a:r>
              <a:rPr lang="en-GB" sz="1400" dirty="0"/>
              <a:t>Freely set membership levels and point multipliers</a:t>
            </a:r>
          </a:p>
          <a:p>
            <a:pPr marL="177800" indent="-177800">
              <a:buClr>
                <a:srgbClr val="4885ED"/>
              </a:buClr>
            </a:pPr>
            <a:r>
              <a:rPr lang="en-GB" sz="1400" dirty="0"/>
              <a:t>Automated level changes and point expiry</a:t>
            </a:r>
          </a:p>
          <a:p>
            <a:pPr marL="177800" indent="-177800">
              <a:buClr>
                <a:srgbClr val="4885ED"/>
              </a:buClr>
            </a:pPr>
            <a:r>
              <a:rPr lang="en-GB" sz="1400" dirty="0"/>
              <a:t>Integration with Newsletter programs</a:t>
            </a:r>
          </a:p>
          <a:p>
            <a:pPr marL="177800" indent="-177800">
              <a:buClr>
                <a:srgbClr val="4885ED"/>
              </a:buClr>
            </a:pPr>
            <a:r>
              <a:rPr lang="en-GB" sz="1400" dirty="0"/>
              <a:t>Use of points and gift cards through e-commerce service</a:t>
            </a:r>
          </a:p>
          <a:p>
            <a:pPr marL="177800" indent="-177800">
              <a:buClr>
                <a:srgbClr val="4885ED"/>
              </a:buClr>
            </a:pPr>
            <a:r>
              <a:rPr lang="en-GB" sz="1400" dirty="0"/>
              <a:t>Automated reporting for the key personnel</a:t>
            </a:r>
          </a:p>
          <a:p>
            <a:pPr marL="177800" indent="-177800">
              <a:buNone/>
            </a:pPr>
            <a:r>
              <a:rPr lang="en-GB" sz="1400" dirty="0"/>
              <a:t>Using digital identifiers provides many benefits, including</a:t>
            </a:r>
          </a:p>
          <a:p>
            <a:pPr marL="177800" indent="-177800">
              <a:buClr>
                <a:srgbClr val="4885ED"/>
              </a:buClr>
            </a:pPr>
            <a:r>
              <a:rPr lang="en-GB" sz="1400" dirty="0"/>
              <a:t>Easy to manage, no material or posting costs</a:t>
            </a:r>
          </a:p>
          <a:p>
            <a:pPr marL="177800" indent="-177800">
              <a:buClr>
                <a:srgbClr val="4885ED"/>
              </a:buClr>
            </a:pPr>
            <a:r>
              <a:rPr lang="en-GB" sz="1400" dirty="0"/>
              <a:t>Ecological and sustainable way operating a loyalty program</a:t>
            </a:r>
          </a:p>
          <a:p>
            <a:pPr marL="177800" indent="-177800">
              <a:buClr>
                <a:srgbClr val="4885ED"/>
              </a:buClr>
            </a:pPr>
            <a:r>
              <a:rPr lang="en-GB" sz="1400" dirty="0"/>
              <a:t>Services and balances can be easily updated and activated</a:t>
            </a:r>
          </a:p>
          <a:p>
            <a:pPr marL="177800" indent="-177800">
              <a:buClr>
                <a:srgbClr val="4885ED"/>
              </a:buClr>
            </a:pPr>
            <a:r>
              <a:rPr lang="en-GB" sz="1400" dirty="0"/>
              <a:t>Monitoring and tracking customer activities in real-time</a:t>
            </a:r>
          </a:p>
          <a:p>
            <a:pPr marL="177800" indent="-177800">
              <a:buClr>
                <a:srgbClr val="4885ED"/>
              </a:buClr>
            </a:pPr>
            <a:r>
              <a:rPr lang="en-GB" sz="1400" dirty="0"/>
              <a:t>Superior customer satisfaction and high enrolment rate</a:t>
            </a:r>
          </a:p>
        </p:txBody>
      </p:sp>
      <p:pic>
        <p:nvPicPr>
          <p:cNvPr id="5" name="Picture 4" descr="A picture containing diagram&#10;&#10;Description automatically generated">
            <a:extLst>
              <a:ext uri="{FF2B5EF4-FFF2-40B4-BE49-F238E27FC236}">
                <a16:creationId xmlns:a16="http://schemas.microsoft.com/office/drawing/2014/main" id="{9D9C3734-7CD1-704B-B45D-EFBE3BBDF10A}"/>
              </a:ext>
            </a:extLst>
          </p:cNvPr>
          <p:cNvPicPr>
            <a:picLocks noChangeAspect="1"/>
          </p:cNvPicPr>
          <p:nvPr/>
        </p:nvPicPr>
        <p:blipFill>
          <a:blip r:embed="rId2"/>
          <a:stretch>
            <a:fillRect/>
          </a:stretch>
        </p:blipFill>
        <p:spPr>
          <a:xfrm>
            <a:off x="394252" y="3356504"/>
            <a:ext cx="3969026" cy="2232577"/>
          </a:xfrm>
          <a:prstGeom prst="rect">
            <a:avLst/>
          </a:prstGeom>
        </p:spPr>
      </p:pic>
      <p:pic>
        <p:nvPicPr>
          <p:cNvPr id="6" name="Picture 5">
            <a:extLst>
              <a:ext uri="{FF2B5EF4-FFF2-40B4-BE49-F238E27FC236}">
                <a16:creationId xmlns:a16="http://schemas.microsoft.com/office/drawing/2014/main" id="{F0B99B62-A193-A648-8E8C-2BD152C5B124}"/>
              </a:ext>
            </a:extLst>
          </p:cNvPr>
          <p:cNvPicPr>
            <a:picLocks noChangeAspect="1"/>
          </p:cNvPicPr>
          <p:nvPr/>
        </p:nvPicPr>
        <p:blipFill>
          <a:blip r:embed="rId3"/>
          <a:stretch>
            <a:fillRect/>
          </a:stretch>
        </p:blipFill>
        <p:spPr>
          <a:xfrm>
            <a:off x="2964578" y="1732517"/>
            <a:ext cx="1219795" cy="2319725"/>
          </a:xfrm>
          <a:prstGeom prst="rect">
            <a:avLst/>
          </a:prstGeom>
        </p:spPr>
      </p:pic>
    </p:spTree>
    <p:extLst>
      <p:ext uri="{BB962C8B-B14F-4D97-AF65-F5344CB8AC3E}">
        <p14:creationId xmlns:p14="http://schemas.microsoft.com/office/powerpoint/2010/main" val="331540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2B463-152C-6446-BEEE-2D0DE60ED223}"/>
              </a:ext>
            </a:extLst>
          </p:cNvPr>
          <p:cNvSpPr>
            <a:spLocks noGrp="1"/>
          </p:cNvSpPr>
          <p:nvPr>
            <p:ph type="title"/>
          </p:nvPr>
        </p:nvSpPr>
        <p:spPr/>
        <p:txBody>
          <a:bodyPr/>
          <a:lstStyle/>
          <a:p>
            <a:r>
              <a:rPr lang="en-FI"/>
              <a:t>IDENTIFIERS WITH A PHOTO</a:t>
            </a:r>
            <a:endParaRPr lang="en-FI" dirty="0"/>
          </a:p>
        </p:txBody>
      </p:sp>
      <p:sp>
        <p:nvSpPr>
          <p:cNvPr id="6" name="TextBox 5">
            <a:extLst>
              <a:ext uri="{FF2B5EF4-FFF2-40B4-BE49-F238E27FC236}">
                <a16:creationId xmlns:a16="http://schemas.microsoft.com/office/drawing/2014/main" id="{22EDC8CC-8EA0-0B4E-9B2E-4664EAA1C098}"/>
              </a:ext>
            </a:extLst>
          </p:cNvPr>
          <p:cNvSpPr txBox="1"/>
          <p:nvPr/>
        </p:nvSpPr>
        <p:spPr>
          <a:xfrm>
            <a:off x="772058" y="4898315"/>
            <a:ext cx="8646156" cy="923330"/>
          </a:xfrm>
          <a:prstGeom prst="rect">
            <a:avLst/>
          </a:prstGeom>
          <a:noFill/>
        </p:spPr>
        <p:txBody>
          <a:bodyPr wrap="square" rtlCol="0">
            <a:spAutoFit/>
          </a:bodyPr>
          <a:lstStyle/>
          <a:p>
            <a:pPr marL="177800" indent="-177800">
              <a:buClr>
                <a:srgbClr val="4885ED"/>
              </a:buClr>
              <a:buFont typeface="Arial" panose="020B0604020202020204" pitchFamily="34" charset="0"/>
              <a:buChar char="•"/>
            </a:pPr>
            <a:r>
              <a:rPr lang="en-GB" dirty="0">
                <a:latin typeface="Lato" panose="020F0502020204030203" pitchFamily="34" charset="77"/>
              </a:rPr>
              <a:t>Customer photo can be added to the identifier and/or show with online validation </a:t>
            </a:r>
            <a:endParaRPr lang="en-GB" sz="1400" dirty="0">
              <a:latin typeface="Lato" panose="020F0502020204030203" pitchFamily="34" charset="77"/>
            </a:endParaRPr>
          </a:p>
          <a:p>
            <a:pPr marL="177800" indent="-177800">
              <a:buClr>
                <a:srgbClr val="4885ED"/>
              </a:buClr>
              <a:buFont typeface="Arial" panose="020B0604020202020204" pitchFamily="34" charset="0"/>
              <a:buChar char="•"/>
            </a:pPr>
            <a:r>
              <a:rPr lang="en-GB" dirty="0">
                <a:latin typeface="Lato" panose="020F0502020204030203" pitchFamily="34" charset="77"/>
              </a:rPr>
              <a:t>This provides additional secure way to identify your employees and customers</a:t>
            </a:r>
            <a:endParaRPr lang="en-GB" sz="1400" dirty="0">
              <a:latin typeface="Lato" panose="020F0502020204030203" pitchFamily="34" charset="77"/>
            </a:endParaRPr>
          </a:p>
          <a:p>
            <a:pPr marL="177800" indent="-177800">
              <a:buClr>
                <a:srgbClr val="4885ED"/>
              </a:buClr>
              <a:buFont typeface="Arial" panose="020B0604020202020204" pitchFamily="34" charset="0"/>
              <a:buChar char="•"/>
            </a:pPr>
            <a:r>
              <a:rPr lang="en-GB" dirty="0">
                <a:latin typeface="Lato" panose="020F0502020204030203" pitchFamily="34" charset="77"/>
              </a:rPr>
              <a:t>Photos can be added individually, through mass-import interface or REST API </a:t>
            </a:r>
            <a:endParaRPr lang="en-GB" sz="1400" dirty="0">
              <a:effectLst/>
              <a:latin typeface="Lato" panose="020F0502020204030203" pitchFamily="34" charset="77"/>
            </a:endParaRPr>
          </a:p>
        </p:txBody>
      </p:sp>
      <p:pic>
        <p:nvPicPr>
          <p:cNvPr id="8" name="Picture 7" descr="Graphical user interface, application&#10;&#10;Description automatically generated with medium confidence">
            <a:extLst>
              <a:ext uri="{FF2B5EF4-FFF2-40B4-BE49-F238E27FC236}">
                <a16:creationId xmlns:a16="http://schemas.microsoft.com/office/drawing/2014/main" id="{1EA4EDEB-6A0B-1546-9F0D-5318A894168B}"/>
              </a:ext>
            </a:extLst>
          </p:cNvPr>
          <p:cNvPicPr>
            <a:picLocks noChangeAspect="1"/>
          </p:cNvPicPr>
          <p:nvPr/>
        </p:nvPicPr>
        <p:blipFill>
          <a:blip r:embed="rId2"/>
          <a:stretch>
            <a:fillRect/>
          </a:stretch>
        </p:blipFill>
        <p:spPr>
          <a:xfrm>
            <a:off x="1026058" y="1612320"/>
            <a:ext cx="4633291" cy="3118753"/>
          </a:xfrm>
          <a:prstGeom prst="rect">
            <a:avLst/>
          </a:prstGeom>
        </p:spPr>
      </p:pic>
      <p:pic>
        <p:nvPicPr>
          <p:cNvPr id="10" name="Picture 9">
            <a:extLst>
              <a:ext uri="{FF2B5EF4-FFF2-40B4-BE49-F238E27FC236}">
                <a16:creationId xmlns:a16="http://schemas.microsoft.com/office/drawing/2014/main" id="{D4D5B9FF-DE1C-B94C-8540-E30DBEA8D617}"/>
              </a:ext>
            </a:extLst>
          </p:cNvPr>
          <p:cNvPicPr>
            <a:picLocks noChangeAspect="1"/>
          </p:cNvPicPr>
          <p:nvPr/>
        </p:nvPicPr>
        <p:blipFill>
          <a:blip r:embed="rId3"/>
          <a:stretch>
            <a:fillRect/>
          </a:stretch>
        </p:blipFill>
        <p:spPr>
          <a:xfrm>
            <a:off x="5362042" y="1652394"/>
            <a:ext cx="3517900" cy="2146300"/>
          </a:xfrm>
          <a:prstGeom prst="rect">
            <a:avLst/>
          </a:prstGeom>
        </p:spPr>
      </p:pic>
    </p:spTree>
    <p:extLst>
      <p:ext uri="{BB962C8B-B14F-4D97-AF65-F5344CB8AC3E}">
        <p14:creationId xmlns:p14="http://schemas.microsoft.com/office/powerpoint/2010/main" val="61502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2B463-152C-6446-BEEE-2D0DE60ED223}"/>
              </a:ext>
            </a:extLst>
          </p:cNvPr>
          <p:cNvSpPr>
            <a:spLocks noGrp="1"/>
          </p:cNvSpPr>
          <p:nvPr>
            <p:ph type="title"/>
          </p:nvPr>
        </p:nvSpPr>
        <p:spPr/>
        <p:txBody>
          <a:bodyPr/>
          <a:lstStyle/>
          <a:p>
            <a:r>
              <a:rPr lang="en-FI" dirty="0"/>
              <a:t>DIGITAL BUSINESS CARDS</a:t>
            </a:r>
          </a:p>
        </p:txBody>
      </p:sp>
      <p:pic>
        <p:nvPicPr>
          <p:cNvPr id="5" name="Picture 4" descr="Graphical user interface, application&#10;&#10;Description automatically generated">
            <a:extLst>
              <a:ext uri="{FF2B5EF4-FFF2-40B4-BE49-F238E27FC236}">
                <a16:creationId xmlns:a16="http://schemas.microsoft.com/office/drawing/2014/main" id="{9463987A-3C6F-5241-9827-E290558052C4}"/>
              </a:ext>
            </a:extLst>
          </p:cNvPr>
          <p:cNvPicPr>
            <a:picLocks noChangeAspect="1"/>
          </p:cNvPicPr>
          <p:nvPr/>
        </p:nvPicPr>
        <p:blipFill>
          <a:blip r:embed="rId2"/>
          <a:stretch>
            <a:fillRect/>
          </a:stretch>
        </p:blipFill>
        <p:spPr>
          <a:xfrm>
            <a:off x="1636782" y="2014233"/>
            <a:ext cx="6632437" cy="4138089"/>
          </a:xfrm>
          <a:prstGeom prst="rect">
            <a:avLst/>
          </a:prstGeom>
        </p:spPr>
      </p:pic>
      <p:sp>
        <p:nvSpPr>
          <p:cNvPr id="6" name="TextBox 5">
            <a:extLst>
              <a:ext uri="{FF2B5EF4-FFF2-40B4-BE49-F238E27FC236}">
                <a16:creationId xmlns:a16="http://schemas.microsoft.com/office/drawing/2014/main" id="{6BE2BC74-E402-2146-8963-749F7DA378ED}"/>
              </a:ext>
            </a:extLst>
          </p:cNvPr>
          <p:cNvSpPr txBox="1"/>
          <p:nvPr/>
        </p:nvSpPr>
        <p:spPr>
          <a:xfrm>
            <a:off x="14558" y="1498600"/>
            <a:ext cx="9876886" cy="292388"/>
          </a:xfrm>
          <a:prstGeom prst="rect">
            <a:avLst/>
          </a:prstGeom>
          <a:noFill/>
        </p:spPr>
        <p:txBody>
          <a:bodyPr wrap="square" rtlCol="0">
            <a:spAutoFit/>
          </a:bodyPr>
          <a:lstStyle/>
          <a:p>
            <a:pPr algn="ctr"/>
            <a:r>
              <a:rPr lang="en-US" sz="1300" b="1" i="1" dirty="0">
                <a:latin typeface="Lato" panose="020F0502020204030203" pitchFamily="34" charset="77"/>
              </a:rPr>
              <a:t>”OPERATING AND MANAGING TRADITIONAL BUSINESS CARDS IS CUMBERSOME AND NON-ECOLOGICAL”</a:t>
            </a:r>
          </a:p>
        </p:txBody>
      </p:sp>
    </p:spTree>
    <p:extLst>
      <p:ext uri="{BB962C8B-B14F-4D97-AF65-F5344CB8AC3E}">
        <p14:creationId xmlns:p14="http://schemas.microsoft.com/office/powerpoint/2010/main" val="451760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1470</Words>
  <Application>Microsoft Macintosh PowerPoint</Application>
  <PresentationFormat>A4 Paper (210x297 mm)</PresentationFormat>
  <Paragraphs>124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Lato</vt:lpstr>
      <vt:lpstr>Lato Black</vt:lpstr>
      <vt:lpstr>Office Theme</vt:lpstr>
      <vt:lpstr>DIGITAL ONLINE IDENTIFIERS</vt:lpstr>
      <vt:lpstr>DIGITAL ONLINE IDENTIFIERS</vt:lpstr>
      <vt:lpstr>CREATE UNIQUE IDENTIFIERS</vt:lpstr>
      <vt:lpstr>DELIVERING IDENTIFIERS</vt:lpstr>
      <vt:lpstr>SERVICES FOR THE CUSTOMERS</vt:lpstr>
      <vt:lpstr>VALIDATING IDENTIFIERS &amp; USING SERVICES</vt:lpstr>
      <vt:lpstr>LOYALTY AND REWARDING</vt:lpstr>
      <vt:lpstr>IDENTIFIERS WITH A PHOTO</vt:lpstr>
      <vt:lpstr>DIGITAL BUSINESS CARDS</vt:lpstr>
      <vt:lpstr>REPORTING AND API</vt:lpstr>
      <vt:lpstr>USE CASE: SPORT CLUB</vt:lpstr>
      <vt:lpstr>USE CASE: HOTEL CHAIN</vt:lpstr>
      <vt:lpstr>USE CASE: ACADEMIC INSTITUTION</vt:lpstr>
      <vt:lpstr>REFERENCE CUSTOMERS</vt:lpstr>
      <vt:lpstr>IDACTOR LTD.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ONLINE IDENTIFIERS</dc:title>
  <dc:creator>Vesa Haimi</dc:creator>
  <cp:lastModifiedBy>Vesa Haimi</cp:lastModifiedBy>
  <cp:revision>18</cp:revision>
  <dcterms:created xsi:type="dcterms:W3CDTF">2022-04-07T08:47:36Z</dcterms:created>
  <dcterms:modified xsi:type="dcterms:W3CDTF">2022-04-07T22:54:06Z</dcterms:modified>
</cp:coreProperties>
</file>