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92" r:id="rId2"/>
    <p:sldId id="303" r:id="rId3"/>
    <p:sldId id="295" r:id="rId4"/>
    <p:sldId id="269" r:id="rId5"/>
    <p:sldId id="288" r:id="rId6"/>
    <p:sldId id="286" r:id="rId7"/>
    <p:sldId id="299" r:id="rId8"/>
    <p:sldId id="300" r:id="rId9"/>
    <p:sldId id="285" r:id="rId10"/>
    <p:sldId id="304" r:id="rId11"/>
    <p:sldId id="284" r:id="rId12"/>
    <p:sldId id="297" r:id="rId13"/>
    <p:sldId id="279" r:id="rId14"/>
    <p:sldId id="309" r:id="rId15"/>
    <p:sldId id="302" r:id="rId16"/>
  </p:sldIdLst>
  <p:sldSz cx="12192000" cy="6858000"/>
  <p:notesSz cx="6858000" cy="9144000"/>
  <p:defaultTextStyle>
    <a:defPPr>
      <a:defRPr lang="en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4579"/>
    <a:srgbClr val="436DBA"/>
    <a:srgbClr val="456090"/>
    <a:srgbClr val="1A2E50"/>
    <a:srgbClr val="375FA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39"/>
    <p:restoredTop sz="94694"/>
  </p:normalViewPr>
  <p:slideViewPr>
    <p:cSldViewPr snapToGrid="0" snapToObjects="1">
      <p:cViewPr varScale="1">
        <p:scale>
          <a:sx n="124" d="100"/>
          <a:sy n="124" d="100"/>
        </p:scale>
        <p:origin x="73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77B56-4DCA-EA4A-97BF-8D1820D79D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4B1138-8A5A-B049-BD15-CEE487E7FF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7C0910-22F5-504C-9B8D-EFB24F5D1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7C642-72D6-6A4B-9434-0E915E344243}" type="datetimeFigureOut">
              <a:rPr lang="en-US" smtClean="0"/>
              <a:t>12/6/21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CB0AE2-0C4E-E340-9640-F38F822D0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FD72A4-089F-0943-B382-BE9F70009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F2CE9-75F7-4947-A6AA-262798498F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286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B7118-DCF4-4045-97C6-A2F137964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03D63F-23E9-D940-B795-A0572049EB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1BFD10-0E19-A94C-AEBE-20443A01B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7C642-72D6-6A4B-9434-0E915E344243}" type="datetimeFigureOut">
              <a:rPr lang="en-US" smtClean="0"/>
              <a:t>12/6/21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1CA65C-4BB1-8B4A-BF86-1280C0E2F4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E170E9-B670-AB42-AF45-4EC44C190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F2CE9-75F7-4947-A6AA-262798498F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125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1688A10-246F-AB45-ACD1-F0D028304E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22C0CB-32B4-814A-A002-FAD0226BD1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16811D-F26D-1E4B-95EC-712152688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7C642-72D6-6A4B-9434-0E915E344243}" type="datetimeFigureOut">
              <a:rPr lang="en-US" smtClean="0"/>
              <a:t>12/6/21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DE3A42-9BBD-514F-93E8-EC99BFE30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E635A1-54C2-2F49-88B2-94BD83C68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F2CE9-75F7-4947-A6AA-262798498F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700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1DAD7-4778-514F-86D2-865F15048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Lato" panose="020F0502020204030203" pitchFamily="34" charset="77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0E2BC6-D8DD-F644-BF99-EFB83E91E7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Lato" panose="020F0502020204030203" pitchFamily="34" charset="77"/>
              </a:defRPr>
            </a:lvl1pPr>
            <a:lvl2pPr>
              <a:defRPr>
                <a:latin typeface="Lato" panose="020F0502020204030203" pitchFamily="34" charset="77"/>
              </a:defRPr>
            </a:lvl2pPr>
            <a:lvl3pPr>
              <a:defRPr>
                <a:latin typeface="Lato" panose="020F0502020204030203" pitchFamily="34" charset="77"/>
              </a:defRPr>
            </a:lvl3pPr>
            <a:lvl4pPr>
              <a:defRPr>
                <a:latin typeface="Lato" panose="020F0502020204030203" pitchFamily="34" charset="77"/>
              </a:defRPr>
            </a:lvl4pPr>
            <a:lvl5pPr>
              <a:defRPr>
                <a:latin typeface="Lato" panose="020F0502020204030203" pitchFamily="34" charset="77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CD6282-1F23-A74E-B6C1-967447B8D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7C642-72D6-6A4B-9434-0E915E344243}" type="datetimeFigureOut">
              <a:rPr lang="en-US" smtClean="0"/>
              <a:t>12/6/21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55A6C6-97C4-024D-AC01-35DDAC859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E38EA2-5B4E-D140-9225-7C964AE95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F2CE9-75F7-4947-A6AA-262798498FFF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4632A5F-94CE-394F-AAB5-AD8A9DBEFFC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68000" y="-1625"/>
            <a:ext cx="1524000" cy="658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223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95E4A9-52F1-994A-8776-6E8E5AAD8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A0D160-89B4-2744-AEBF-688C4CA166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349893-1A9A-9B42-8070-2FD196F50B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7C642-72D6-6A4B-9434-0E915E344243}" type="datetimeFigureOut">
              <a:rPr lang="en-US" smtClean="0"/>
              <a:t>12/6/21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B008AC-1129-9E4B-BDBC-919C3AC25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1D0274-E48F-D84E-9D72-FBE342F56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F2CE9-75F7-4947-A6AA-262798498F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911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3981B-D8E7-A648-87DD-2A8CD5E45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BA45F2-0F0C-424E-A9DC-FC8A2008B9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D1E36F-6063-D747-9BD4-556D7B8EB4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29915C-0ACB-424B-8024-F1C2EB845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7C642-72D6-6A4B-9434-0E915E344243}" type="datetimeFigureOut">
              <a:rPr lang="en-US" smtClean="0"/>
              <a:t>12/6/21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3AE920-5878-204F-9E21-CB26C10C7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BB018A-02E1-3B44-9F0D-ECF6620C8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F2CE9-75F7-4947-A6AA-262798498F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44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8F5C12-0768-0B42-8AD2-DBCA6FC14C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8FF4D4-CDC5-2945-8004-5FE7A4E1A5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102175-2819-1647-8A0F-B331AA020B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DD165A-AC1A-2E46-90B0-BDFBB3CEE6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BCD913-A9BE-6E44-ACDC-8F73352281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70AD753-0CBD-754C-9272-3E680B28E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7C642-72D6-6A4B-9434-0E915E344243}" type="datetimeFigureOut">
              <a:rPr lang="en-US" smtClean="0"/>
              <a:t>12/6/21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CB71B31-877B-4647-9BFF-2410639E6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DB6DD43-BB97-B54F-B122-1760E6C8A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F2CE9-75F7-4947-A6AA-262798498F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104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C68A7-91B7-1B4F-88DE-CB0DD1455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572EF4-CF96-F149-B473-AEAF976490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7C642-72D6-6A4B-9434-0E915E344243}" type="datetimeFigureOut">
              <a:rPr lang="en-US" smtClean="0"/>
              <a:t>12/6/21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10FFC9-7BCD-2445-BEF3-E4AA6BA64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BA109E-6DFD-0145-AD32-4446126BF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F2CE9-75F7-4947-A6AA-262798498F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721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79CA2A-E774-7849-B038-AD5835B1AE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7C642-72D6-6A4B-9434-0E915E344243}" type="datetimeFigureOut">
              <a:rPr lang="en-US" smtClean="0"/>
              <a:t>12/6/21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29ADCD-9D90-DF41-B577-5F834BCE4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690107-9BA8-B345-A4DA-BA4EBB518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F2CE9-75F7-4947-A6AA-262798498F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724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55C30-A593-264E-B1AE-0B27AA125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01986F-45B5-C643-B430-41C65BDC71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9B7143-AC39-FA43-9B46-0BF544B433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33404D-6F2A-D543-B935-5388F6053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7C642-72D6-6A4B-9434-0E915E344243}" type="datetimeFigureOut">
              <a:rPr lang="en-US" smtClean="0"/>
              <a:t>12/6/21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40BB0B-F36F-CE47-8951-199108BBE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B964B8-A869-1F49-9E86-378E86116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F2CE9-75F7-4947-A6AA-262798498F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651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D078E0-DE39-8245-B1EA-87E5A753A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C869B5E-A80D-4849-A43F-A95203D96C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1C32CF-5C55-9145-BC4C-4EFC2991AF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B119FD-DE3E-5749-A298-210434F0F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7C642-72D6-6A4B-9434-0E915E344243}" type="datetimeFigureOut">
              <a:rPr lang="en-US" smtClean="0"/>
              <a:t>12/6/21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056714-CD4C-EF40-8124-36587BAFB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B5511C-32B4-A148-B139-391114C95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F2CE9-75F7-4947-A6AA-262798498F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0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4AE7621-A15C-0648-8380-5521CAF4F3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1BB977-4202-B848-9994-258F3A69AB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6BD0F7-B006-874D-9EF9-413C557580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27C642-72D6-6A4B-9434-0E915E344243}" type="datetimeFigureOut">
              <a:rPr lang="en-US" smtClean="0"/>
              <a:t>12/6/21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069696-612A-A341-983D-DAA6E920CC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4A920A-AE47-DD47-95BD-9F88E06C61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3F2CE9-75F7-4947-A6AA-262798498F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692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7.png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image" Target="../media/image2.jpg"/><Relationship Id="rId4" Type="http://schemas.openxmlformats.org/officeDocument/2006/relationships/image" Target="../media/image8.png"/><Relationship Id="rId9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emf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D073016-B734-483B-8953-5BADEE1451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38600" y="0"/>
            <a:ext cx="8157458" cy="6858000"/>
          </a:xfrm>
          <a:prstGeom prst="rect">
            <a:avLst/>
          </a:prstGeom>
          <a:gradFill>
            <a:gsLst>
              <a:gs pos="2000">
                <a:schemeClr val="accent1"/>
              </a:gs>
              <a:gs pos="78000">
                <a:schemeClr val="accent1">
                  <a:lumMod val="50000"/>
                </a:schemeClr>
              </a:gs>
              <a:gs pos="100000">
                <a:srgbClr val="000000">
                  <a:alpha val="85000"/>
                </a:srgb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0A7EAB6-59D3-4325-8DE6-E0CA4009CE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4537" y="1839884"/>
            <a:ext cx="8157460" cy="5017687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  <a:alpha val="30000"/>
                </a:schemeClr>
              </a:gs>
              <a:gs pos="100000">
                <a:srgbClr val="000000">
                  <a:alpha val="44000"/>
                </a:srgb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4063179" y="-33131"/>
            <a:ext cx="6857999" cy="6923403"/>
          </a:xfrm>
          <a:prstGeom prst="rect">
            <a:avLst/>
          </a:prstGeom>
          <a:gradFill>
            <a:gsLst>
              <a:gs pos="56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3347A64-31C4-EB49-A2E0-2A3ECC8C27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377" t="19496" b="1549"/>
          <a:stretch/>
        </p:blipFill>
        <p:spPr>
          <a:xfrm>
            <a:off x="-9754" y="1838807"/>
            <a:ext cx="4042656" cy="3060188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6FB72564-9373-2D43-8585-EE13A9F48207}"/>
              </a:ext>
            </a:extLst>
          </p:cNvPr>
          <p:cNvSpPr/>
          <p:nvPr/>
        </p:nvSpPr>
        <p:spPr>
          <a:xfrm>
            <a:off x="-10147" y="15242"/>
            <a:ext cx="4046712" cy="182356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9961ACD7-9314-6944-9403-61E326B61001}"/>
              </a:ext>
            </a:extLst>
          </p:cNvPr>
          <p:cNvSpPr txBox="1">
            <a:spLocks/>
          </p:cNvSpPr>
          <p:nvPr/>
        </p:nvSpPr>
        <p:spPr>
          <a:xfrm>
            <a:off x="4300918" y="1839455"/>
            <a:ext cx="7502399" cy="3645480"/>
          </a:xfrm>
          <a:prstGeom prst="rect">
            <a:avLst/>
          </a:prstGeom>
          <a:noFill/>
        </p:spPr>
        <p:txBody>
          <a:bodyPr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1800" i="1" dirty="0">
                <a:solidFill>
                  <a:schemeClr val="bg1"/>
                </a:solidFill>
                <a:latin typeface="Lato" panose="020F0502020204030203" pitchFamily="34" charset="77"/>
              </a:rPr>
              <a:t>Cloud based Service, access with any Internet Browser/Mobile Device/API</a:t>
            </a:r>
          </a:p>
          <a:p>
            <a:pPr>
              <a:lnSpc>
                <a:spcPct val="150000"/>
              </a:lnSpc>
            </a:pPr>
            <a:r>
              <a:rPr lang="en-US" sz="1800" i="1" dirty="0">
                <a:solidFill>
                  <a:schemeClr val="bg1"/>
                </a:solidFill>
                <a:latin typeface="Lato" panose="020F0502020204030203" pitchFamily="34" charset="77"/>
              </a:rPr>
              <a:t> Create Your Unique Customer Identifiers from your logos/templates</a:t>
            </a:r>
          </a:p>
          <a:p>
            <a:pPr>
              <a:lnSpc>
                <a:spcPct val="150000"/>
              </a:lnSpc>
            </a:pPr>
            <a:r>
              <a:rPr lang="en-US" sz="1800" i="1" dirty="0">
                <a:solidFill>
                  <a:schemeClr val="bg1"/>
                </a:solidFill>
                <a:latin typeface="Lato" panose="020F0502020204030203" pitchFamily="34" charset="77"/>
              </a:rPr>
              <a:t>  Send Personized Identifiers to Customer’s Mobile Phone and e-mail</a:t>
            </a:r>
          </a:p>
          <a:p>
            <a:pPr>
              <a:lnSpc>
                <a:spcPct val="150000"/>
              </a:lnSpc>
            </a:pPr>
            <a:r>
              <a:rPr lang="en-US" sz="1800" i="1" dirty="0">
                <a:solidFill>
                  <a:schemeClr val="bg1"/>
                </a:solidFill>
                <a:latin typeface="Lato" panose="020F0502020204030203" pitchFamily="34" charset="77"/>
              </a:rPr>
              <a:t>   Define Services that are associated with the Identifiers</a:t>
            </a:r>
          </a:p>
          <a:p>
            <a:pPr>
              <a:lnSpc>
                <a:spcPct val="150000"/>
              </a:lnSpc>
            </a:pPr>
            <a:r>
              <a:rPr lang="en-US" sz="1800" i="1" dirty="0">
                <a:solidFill>
                  <a:schemeClr val="bg1"/>
                </a:solidFill>
                <a:latin typeface="Lato" panose="020F0502020204030203" pitchFamily="34" charset="77"/>
              </a:rPr>
              <a:t>    Manual or Automatic Service Validation and Access Control</a:t>
            </a:r>
          </a:p>
          <a:p>
            <a:pPr>
              <a:lnSpc>
                <a:spcPct val="150000"/>
              </a:lnSpc>
            </a:pPr>
            <a:r>
              <a:rPr lang="en-US" sz="1800" i="1" dirty="0">
                <a:solidFill>
                  <a:schemeClr val="bg1"/>
                </a:solidFill>
                <a:latin typeface="Lato" panose="020F0502020204030203" pitchFamily="34" charset="77"/>
              </a:rPr>
              <a:t>     Publish Services to the Online Store with a single click</a:t>
            </a:r>
          </a:p>
          <a:p>
            <a:pPr>
              <a:lnSpc>
                <a:spcPct val="150000"/>
              </a:lnSpc>
            </a:pPr>
            <a:r>
              <a:rPr lang="en-US" sz="1800" i="1" dirty="0">
                <a:solidFill>
                  <a:schemeClr val="bg1"/>
                </a:solidFill>
                <a:latin typeface="Lato" panose="020F0502020204030203" pitchFamily="34" charset="77"/>
              </a:rPr>
              <a:t>      Identifiers are sent and activated automatically after successful payments</a:t>
            </a:r>
          </a:p>
          <a:p>
            <a:pPr>
              <a:lnSpc>
                <a:spcPct val="150000"/>
              </a:lnSpc>
            </a:pPr>
            <a:r>
              <a:rPr lang="en-US" sz="1800" i="1" dirty="0">
                <a:solidFill>
                  <a:schemeClr val="bg1"/>
                </a:solidFill>
                <a:latin typeface="Lato" panose="020F0502020204030203" pitchFamily="34" charset="77"/>
              </a:rPr>
              <a:t>       Control Access, Register Sales and Track use of Services</a:t>
            </a:r>
          </a:p>
          <a:p>
            <a:pPr>
              <a:lnSpc>
                <a:spcPct val="150000"/>
              </a:lnSpc>
            </a:pPr>
            <a:r>
              <a:rPr lang="en-US" sz="1800" i="1" dirty="0">
                <a:solidFill>
                  <a:schemeClr val="bg1"/>
                </a:solidFill>
                <a:latin typeface="Lato" panose="020F0502020204030203" pitchFamily="34" charset="77"/>
              </a:rPr>
              <a:t>        Automated Reporting and Customer Messaging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2D0EA15-E3FE-4248-A33C-3730475E802B}"/>
              </a:ext>
            </a:extLst>
          </p:cNvPr>
          <p:cNvSpPr txBox="1"/>
          <p:nvPr/>
        </p:nvSpPr>
        <p:spPr>
          <a:xfrm>
            <a:off x="4300917" y="550077"/>
            <a:ext cx="750239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FFFF"/>
                </a:solidFill>
              </a:rPr>
              <a:t>DIGITAL IDENTIFIERS</a:t>
            </a:r>
            <a:br>
              <a:rPr lang="en-US" sz="2800" dirty="0">
                <a:solidFill>
                  <a:srgbClr val="FFFFFF"/>
                </a:solidFill>
              </a:rPr>
            </a:br>
            <a:r>
              <a:rPr lang="en-US" sz="2800" dirty="0">
                <a:solidFill>
                  <a:srgbClr val="FFFFFF"/>
                </a:solidFill>
              </a:rPr>
              <a:t>WITH ONLINE SERVICE VALIDATION</a:t>
            </a:r>
            <a:endParaRPr lang="en-FI" sz="280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7847F10-9036-6941-8363-955F84E22ADB}"/>
              </a:ext>
            </a:extLst>
          </p:cNvPr>
          <p:cNvSpPr/>
          <p:nvPr/>
        </p:nvSpPr>
        <p:spPr>
          <a:xfrm>
            <a:off x="0" y="4891180"/>
            <a:ext cx="4038597" cy="1966820"/>
          </a:xfrm>
          <a:prstGeom prst="rect">
            <a:avLst/>
          </a:prstGeom>
          <a:solidFill>
            <a:srgbClr val="436D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D7BE52C1-1F9F-B845-866B-BC260A29C5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0429" y="5272999"/>
            <a:ext cx="1557737" cy="144956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2051285-8216-234D-BED0-A22683652DE6}"/>
              </a:ext>
            </a:extLst>
          </p:cNvPr>
          <p:cNvSpPr txBox="1"/>
          <p:nvPr/>
        </p:nvSpPr>
        <p:spPr>
          <a:xfrm>
            <a:off x="-23408" y="686134"/>
            <a:ext cx="40254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FI" sz="3200">
                <a:solidFill>
                  <a:schemeClr val="bg1"/>
                </a:solidFill>
              </a:rPr>
              <a:t>IDACTOR</a:t>
            </a:r>
          </a:p>
        </p:txBody>
      </p:sp>
    </p:spTree>
    <p:extLst>
      <p:ext uri="{BB962C8B-B14F-4D97-AF65-F5344CB8AC3E}">
        <p14:creationId xmlns:p14="http://schemas.microsoft.com/office/powerpoint/2010/main" val="34831860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B46CFD-AD28-4449-B32F-5A83B45FA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8115295" cy="1590740"/>
          </a:xfrm>
        </p:spPr>
        <p:txBody>
          <a:bodyPr>
            <a:noAutofit/>
          </a:bodyPr>
          <a:lstStyle/>
          <a:p>
            <a:pPr algn="ctr"/>
            <a:r>
              <a:rPr lang="en-US" sz="2800">
                <a:solidFill>
                  <a:schemeClr val="bg1"/>
                </a:solidFill>
              </a:rPr>
              <a:t>REPORTING, STATISTICS AND </a:t>
            </a:r>
            <a:br>
              <a:rPr lang="en-US" sz="2800">
                <a:solidFill>
                  <a:schemeClr val="bg1"/>
                </a:solidFill>
              </a:rPr>
            </a:br>
            <a:r>
              <a:rPr lang="en-US" sz="2800">
                <a:solidFill>
                  <a:schemeClr val="bg1"/>
                </a:solidFill>
              </a:rPr>
              <a:t>CUSTOMER MESSAGING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E41A0F1-55BC-3044-ADAB-47C9D80ACA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0" y="6199746"/>
            <a:ext cx="1524000" cy="658254"/>
          </a:xfrm>
          <a:prstGeom prst="rect">
            <a:avLst/>
          </a:prstGeom>
        </p:spPr>
      </p:pic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70D989C9-9808-884B-AE5B-EB5C190757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6066" y="2157451"/>
            <a:ext cx="6559648" cy="4157288"/>
          </a:xfrm>
        </p:spPr>
        <p:txBody>
          <a:bodyPr>
            <a:normAutofit/>
          </a:bodyPr>
          <a:lstStyle/>
          <a:p>
            <a:r>
              <a:rPr lang="en-US" sz="1800">
                <a:solidFill>
                  <a:srgbClr val="264579"/>
                </a:solidFill>
              </a:rPr>
              <a:t>Real-time monitoring and statistics</a:t>
            </a:r>
          </a:p>
          <a:p>
            <a:r>
              <a:rPr lang="en-US" sz="1800">
                <a:solidFill>
                  <a:srgbClr val="264579"/>
                </a:solidFill>
              </a:rPr>
              <a:t>Validated service usage reports for invoicing and clearance</a:t>
            </a:r>
          </a:p>
          <a:p>
            <a:r>
              <a:rPr lang="en-US" sz="1800">
                <a:solidFill>
                  <a:srgbClr val="264579"/>
                </a:solidFill>
              </a:rPr>
              <a:t>Automated, scheduled reporting to selected emails</a:t>
            </a:r>
          </a:p>
          <a:p>
            <a:r>
              <a:rPr lang="en-US" sz="1800">
                <a:solidFill>
                  <a:srgbClr val="264579"/>
                </a:solidFill>
              </a:rPr>
              <a:t>Interfaces ready for selected newsletter programs, business analytics tools and accounting systems</a:t>
            </a:r>
          </a:p>
          <a:p>
            <a:r>
              <a:rPr lang="en-US" sz="1800">
                <a:solidFill>
                  <a:srgbClr val="264579"/>
                </a:solidFill>
              </a:rPr>
              <a:t>Enables efficient customer communication, real-time or scheduled, to individuals or selected customer segments</a:t>
            </a:r>
          </a:p>
          <a:p>
            <a:r>
              <a:rPr lang="en-US" sz="1800">
                <a:solidFill>
                  <a:srgbClr val="264579"/>
                </a:solidFill>
              </a:rPr>
              <a:t>Provides detailed real-time data for 3</a:t>
            </a:r>
            <a:r>
              <a:rPr lang="en-US" sz="1800" baseline="30000">
                <a:solidFill>
                  <a:srgbClr val="264579"/>
                </a:solidFill>
              </a:rPr>
              <a:t>rd</a:t>
            </a:r>
            <a:r>
              <a:rPr lang="en-US" sz="1800">
                <a:solidFill>
                  <a:srgbClr val="264579"/>
                </a:solidFill>
              </a:rPr>
              <a:t> party Business Analytics for fact-based decision making</a:t>
            </a:r>
          </a:p>
        </p:txBody>
      </p:sp>
      <p:pic>
        <p:nvPicPr>
          <p:cNvPr id="34" name="Picture 4" descr="data:image/png;base64,iVBORw0KGgoAAAANSUhEUgAAAQoAAAC9CAMAAAB8rcOCAAABWVBMVEX///8YGx4AAAAhrmkVsVyfyESXx0jZxCaJx1ATslocr2PMxS0ermV1wVhvwFp7w1Vmv1qCxVP09fUTFxoqLS9dvloAAAcACA0jtVl8fn+SkpNSvFo/uVk3uFlIuloasWCoqKkyNTcNERWFhYfNzs4ArUyCxEPc3Nzp6enk8+NNuUz+/vrXwAAcHyKMjY5rbG27vLxVV1hKTE3V7t+YxC/IwQC5ubo+QEKS0q1Et3pvyJHu+PK748nO6taq3bvj8+JZu0xqvUio1pG63Z7Z7M2Zzmu5xjTx6r9OUFGen59iY2R5x5uY1LJZvYd2yJhawoM5uGlIvXVgxIOd2KwJsUaFzpNewnGr3LOa1aDK58iR0JB2x3N+yXt6xGbB4bej1ZSYz39xvziUy1/E4qqo0GzF36G52Y2ayVC41Xza6b/r8dff3pjTz13Z1nrj5Kvj1nzcyUTr4J7j14CsxMkvAAAPTklEQVR4nO2b+1vTyBrHS/QcF4QFm5paVC6BlrYBCoh0l1IugnLRdVVQuQjqsscLi7ur//8PJ22SmXeuSZqkaWm/z7PrmiYz73zmO+9ckk0kYlRh5enyb0+fVeOMoSVU+K2vv66+/tW4Y4lXz/r6rznq+60SdzjxqfBr3zWg/r6ONcYvo9co9f3akcZ4QFrCMcazuONqvn7hgOhIYzy41s8n0XHGeCqwRMcZQ2KJDjOG3BKOMQpxhxm9XC3hGOOXuCONWl4s0RHGqPZ7soRtjNGrawzjub318qq+aw/ijjkaVft9kjB1NY3xfNQ/iStpjOroaF9juv407thDlfH8eoMgTI32XaETrmpfo5a4YsYwlntHA+r66JXIGCvXrwclYSrb/sao/J4Ng8ToaO9om2eMld7e62Ep+zzu1gRQzRIhqo2NsZINzxKWsstxt6khhWwJS729bWiMMLMEZJFdNuJumj+ZluiNTCtxt86PViME0dtOxqi89EwiS8rrU+1ijNXsHU8ERl8u7z9bXalWH5iqVldWn+0v//6i1xOS7Ks2eD9gWkJG4s4ds6UvllerBZHJK9XV5y/vuPHIZlveGKYlJDIb+Gq/6qVDC6vL5t2ysg5a2xg1S4g5HLzc97XBLKy+OpCV18rG2D+QcVhtpBdXliXeaFljSCxx8KIhDpZWXolptKYx9kXxZrOvAx68VPbviApvQWMUXgiCzd5ZDWNBtPJSNPiyLfbV0v7Bfa4OXoTm4AevRHW8aSFjmJYQgDgKtRohjJYxhsASB/dDz2mFN4KqWsMYhTcCS7yNorbqiABGJLX5k2mJe6zuH7yOavf49j6vwnuxG2PtDTeu+yMRvreovD7g1XkvXmMcCoLaj7baI26tcRpjbeTeCEf3RiL/XMZ4fcCtOS5jHHLDGTk4bEblR0VuNxTfxPDV0tpdbiwj90JdSohVeVPk1l9sujEOi3d5KjZxuB6LQmiqMdbuCsI4bmYUZ/wg7hYjztpQAkvcbbY510RxNMsY1duiCBpIE0alUqirUmlgTVY54Udyt9iU3H1cvM1Xcc1PMcba0dvjE/MprNsnx4dna76IGCeCaIpD0c/oorpv3/aeMCtHhyf1tnOaUCyeHB/5yL3vhD0T9dvVExGIIa/hr709Ka6vi4qpa704dLjlNaJjUVnFaH1xtj7ElVcShcMhEwO/DLLA9fVjj916LIrpJEBD3XUiCt0TiaOTdUHYXK0PvfVUrIjFeqS2EFT6s4eQK6YhfHCwW3PsJRe/Ezwc6cJ3/WeOhjbc8Vferw/xnnXT0Po7DzDeccuOFsUJr8oN12CN9xuNcLCL/+BO+pT7YKQD5Aw1aQDX6JrszzYGmKcoDXD+y/nrwMZ7twFY+XnAlPWA/R8DA+9CarRApwO0Ns5cHlk73WAe8ivXSgpsHdGawrQ63a6NRy5PvA8OolbNqYsxjuhq3M0aWI+IOgdP5XevDQ6GQWLA3Rgk8o3TZuzItgaBNuSddb4xGJo2Psi3J6fwXrcBFZKMR6iBchcaH0IkUZO0pysYxOPmnd5sDd6y6pQmikK4HGr1SVcKWxb4W82yhK1HH2+ZGpTdslW/JVx9PJcGVbsl97jZrwC2BnO3PsrWVmcRkDAbKvXhoHlDcy1hafPjpuzXXBQkzKZ+kFS69vFDPG+FZAdOm7mfTN2y/yX98yfiz1vU35k/c48lIUW/lvAti0Q0krJoOfkgkUPy/siHuNvnXWeemlVr/eNH52dbNX09O3/0+CePQOS5s5W05aE9udwfm1tMiqtsbf7hhUZOOqe2jgqubcnlHp8J14OVcw80ci2YH1kZ7iA2XdbFhU1XGLmW+PjKRX/+10VezG2cf3Yp5XPkDQms/4UAoq5zl4I+RdmKMHSxKAt/8ZOP14DGJ3lZrZ4upB352ddbVZOrfJS09v9B9uk/Yi02YOlPi5ICv4Qff4j6Ig598WsjBX6VFPhn2NGHK3HoDR4sXYSLtpky+Mb43PDANj5zQXxp7UxhiWeMxknwWbS+JSyxxghCgsOiPSxh6SsVe8DIKRbtYglLhDEWA/dhpU0tYQkbY/EieGkXi+1pCUuOMRZDOVuwc3H7WcKSZYyQ1oRf6oW1oSUsGV+ePHkSUjcaZlFtaglL2w+3W7CoeOSlHw1TIRXVxjIu/rq8efPmw5s3L79tt8MZXVS6+FaD4Ojhw8s2HwIN6+IScLBp3Pw77qhikPGNAWHBCGFB1l664HGwYPwVd2zN1d9cS9gsvsUdXTP1l4SEyeIy7viap20piU7yxYULic7JF8YNd013xjzyz7QHFjeu+DLb0ncPKKb/6QgUicq/LjCmb3TOClxujE6xhKXKpRDG9I3OSJlY2wIW0z/ijqz5MnjGmP630yxhafsGDWP6e9wxxSWDXGJ0qiUsbU9jGJ2YJaCMH9Ombpj/XHayJSwZ299//Pi+3UlLia666qqrrrrqqquuuuqqq6666qqrrrrqqh00mYk7AkJTS7sTmUxmd2ky2fS6d5SpptcpUH5sXjGlpdPp2p/lYTaylK2ZCXBxdgZdLjnXJpxrmufqp5Q0tEVScUpN7XHuLqNfdbvThp0qdSeuHnRPT54tYR79mlLJfp/cUxS9B0jXlPIS9bhqSwNBTynOVV1BRWY0+5riGcWs1kPcvOcUoSpsQ3ClmoN/WKGrVHXnpvQ8U8IcKkFViGZO7ZAcbBpKao543vkB9l8ZPajgmzNp55pnFIp58xj4+6SCyt1lbja5OT9OOig0ukpcAgzNlqqiVu7A6xkeiJpUZQeah4NiF9WXBkb2j2LJLEcvwyspJ1g1xdytOL/p484lFkWi5ETRo85QBQwDTMB0+RS+zkiHQFkUefSoqgBo/lHUzUUkzjFsCzprAceMSVAkNdT1yjBRQB6QAJ6bFFmCLYVFMY+HBxxxvlFM1WNLl8ClJPbbBHU37m7Mn4OibjXnKpFw9lDY0IlzyGxCFigSBgWui8xMvlHYD0BnwQaTNwNIeKTyUCR2UJPh8DXbjBuHHTdJDw5V12mXKLMiFBgj0Qj/KOwoiMQ5hYcBmfW4Q4eLAg6ESXx5BoeNDTdFkNDN9cT4/HxZoyZWJ0IaRQYncnLe9YvCaRyZIdHkpJNLiwV0HbibiwJkdVA0zpkwnc6A0aEr5V2bcn5pXknjXxz6FArsKJ2auP2iQI2GfQd7H3oOuAV0AB9FYhwnMyc/8q1SQt1qXl6AYSTyJZBE9BQPRQr7jFoF+USBG0ckzgRnooCNJkoXoAC2d3jupTm1gUShErVZv85gY1jTCIlilh9pAyhKoCLY/6gYYsWBnKzBmUWAwlwzUQ3HjVY1XBl2jz7DWaYn5imkBArMW1+gH/SHIgkSFrG0nOLlx0neRTEKmCPrtgdexuMLzyl8EiYL5MX6toNAAVbczMP+UIwBFILEqc2ia8hCZA8IUYBW1pamu9wEtyBpjC2QdZIkCpDT2D2CPxQpuLIhEidat6g6usZNmhIUIDeYkQIHgkbzMzGpPJEPAIqkZHj4REEubciJM+1QQoR4dOQoYOvhum2X8zA9FUIhP9VaDFAA1BxH+UJRgtM2VR7agupOst/hjBk5CmBgfQGNeCITI19Kj4/QbtYcIQjFhHQL7Q9FkjAFtXMCrkzSF8gukKAAmQAPRdhoVKjMFMAW5uoXEc2Mo11ymfeQHxS7FApVhb+i/Z49Ye+KopahyFNV9IDNRE0os4ozBVGMNoxQ9OjCxZV/FCl6O0jsOObgAIV306cxMhTweMLmTRxg4O4WTR+WHAOYo5Vhyx8evlCAFY/TaOJYCSfOPLybSpouKBjexDyFwuUcEhFysppaZlHgQyRSPlCgowM1RTSaaaI2TBQ8TJUjR0FuO3s0Yn2fKNkxyFMFcM8Mi0KUcL2jQONPHUdjgZgb8A01T+PtB21lOQqwia4VpZNn3E5C0kvcZ5HwVMSg0OiuQRV7RjEMUhHf/DhxToLMwbwRcEGR0MEQobPjQnAU/Okj4QcFTAVogUGEitKDuZ2CWCi5oQAnV8y7ADRAeK9cgCQoyCkJyDMKYoKgZwtbM5gW8g2b39xQgPNMhX715/SBsGttoQXfOG8GYXqnLs8oyGUDf8+JlxJlBIWduFxRwFWBqIku4e7g9MqiYF4wWPKKglpMoseIk4g8M92y/eoBBQLNnsygfY2gZ22hdXF6AqPAKUjjZhqvKPAWoz5KwXIe3lVC1nZC4VQaBAWaatPSt/lzoAREAp9VcN7BJbyj0Km1I97wwHCZU3le5wVBgZO3JvuCAO0EzfGLemUWH+apvKc9oliiXTCBXEKs3ai1IndRGAhFSbhyA8IrXZXYpOPoOK+pvaJAO0bHmNwTPGbHxmlLQBR4ppXsQtAxVu1tHUABT5LZor2hAA13HI8IUx9bkCh4Lg6EAo9U3kGUpVmimwAK0btoS95QoOGgziTzdSVnOW9DE9TpDj+3BUOBW6MIMicezHVaRDDguJzZlHlDAQ+6bYF0DAMmEid/4xMMBTz0o19WUyQsCxMo4BChk40nFEv0xEBIJfhi7qIlYTAUhMn32AGIR4d9hkCgIJ6mOsoTCjAj8yR4Z8hvSWAU8JVpOk1t16bK0MB5FgVoCz29eUExJTWF8GMLUZFBUcBwVCU1hp0xNw9fpttrfgoFfA9LJhuEIj1BKDPFuUck/jtD0YIwKApyxlYVpTwxNje3NDtPflWg2UsHCgV8mlx04mamNShgevqgm4OC+85QdFoUGEWiREak17/Z1MhRjGYIGgU8Vde4fUi3DqMYc0VBbvXs0SjcRwdHAV8RC6SjTzwZFGCIEF/4eECBXh/0qJR4d6P5Rng8HwKKxJ4LCy2F+ptBIcrs7ijAQXdqnBT+opI4VKo/oAo/Dw4DhTlnyj5MU8AWg0WRmAefRuBFpzsK3kd2zMPEMra+NtUEx2YhoUhM6vA4mJBO5C4OCpD9wPLdFQV4+8ycJ4KtyTB9WbxbCgdFIplRuLHryg5RNQcFsSJF2FxR4LmHc96BhgiZOHd02YuKkFCYyEsKPUzUtFKmjkh4KMA7dTzRuaLAXy3Tb7kSxKcb1DtD7jmRpdBQmJPB7riipK3NqlqbU9UMM4M7myZiQZXU0GXFaVdGEWjSaRW3KKdE/CuxZVZ1lb3Z0Sx6RnQHumFMXIqj/FJmIaWbQGbKpTHeSiaJxL+KridFYn/nBSL4eVZ2xiQvkbhDXAj7hOd7m6t8Wf6iu4n6PwNNADIFY1y4AAAAAElFTkSuQmCC">
            <a:extLst>
              <a:ext uri="{FF2B5EF4-FFF2-40B4-BE49-F238E27FC236}">
                <a16:creationId xmlns:a16="http://schemas.microsoft.com/office/drawing/2014/main" id="{E3639345-3C47-9D44-9A8D-B7697C6B87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792569" y="2765958"/>
            <a:ext cx="1756013" cy="1247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6">
            <a:extLst>
              <a:ext uri="{FF2B5EF4-FFF2-40B4-BE49-F238E27FC236}">
                <a16:creationId xmlns:a16="http://schemas.microsoft.com/office/drawing/2014/main" id="{EF792065-2E4A-0B4F-82E3-FD718D7421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9666019" y="2646346"/>
            <a:ext cx="2364317" cy="1473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Microsoft, powerbi, logo Free Icon of Vector Logo">
            <a:extLst>
              <a:ext uri="{FF2B5EF4-FFF2-40B4-BE49-F238E27FC236}">
                <a16:creationId xmlns:a16="http://schemas.microsoft.com/office/drawing/2014/main" id="{36D789D3-7D1B-C544-9461-1DFB7EF6EC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21060" y="4322169"/>
            <a:ext cx="2947070" cy="1473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29786D17-E515-6947-8A11-BD11122E0C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71326" y="311991"/>
            <a:ext cx="1164644" cy="1083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8353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B46CFD-AD28-4449-B32F-5A83B45FA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8115295" cy="1590740"/>
          </a:xfrm>
        </p:spPr>
        <p:txBody>
          <a:bodyPr>
            <a:normAutofit/>
          </a:bodyPr>
          <a:lstStyle/>
          <a:p>
            <a:pPr algn="ctr"/>
            <a:r>
              <a:rPr lang="en-US" sz="2800">
                <a:solidFill>
                  <a:srgbClr val="FFFFFF"/>
                </a:solidFill>
              </a:rPr>
              <a:t>USE CASES</a:t>
            </a:r>
            <a:endParaRPr lang="en-US" sz="2800">
              <a:solidFill>
                <a:schemeClr val="bg1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E41A0F1-55BC-3044-ADAB-47C9D80ACA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0" y="6199746"/>
            <a:ext cx="1524000" cy="65825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79FEA36B-8DD8-0848-B088-617C16F36EE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44" r="3601"/>
          <a:stretch/>
        </p:blipFill>
        <p:spPr>
          <a:xfrm>
            <a:off x="6270116" y="4450579"/>
            <a:ext cx="5389994" cy="1069273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103290B9-2D61-C742-8A16-BECCBEB1841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601" r="2872"/>
          <a:stretch/>
        </p:blipFill>
        <p:spPr>
          <a:xfrm>
            <a:off x="6182061" y="3284741"/>
            <a:ext cx="5248933" cy="1052298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1E785F98-0003-F14B-9C73-8255697E7A8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647" r="6615"/>
          <a:stretch/>
        </p:blipFill>
        <p:spPr>
          <a:xfrm>
            <a:off x="6409803" y="2049705"/>
            <a:ext cx="4969558" cy="105781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1CF89FA0-7090-D843-8110-7BA8E4DB9D2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426" r="2540"/>
          <a:stretch/>
        </p:blipFill>
        <p:spPr>
          <a:xfrm>
            <a:off x="655770" y="3282757"/>
            <a:ext cx="5400621" cy="1056267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673FB3C-251C-EC4A-897F-73A702FEB73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853" r="3433"/>
          <a:stretch/>
        </p:blipFill>
        <p:spPr>
          <a:xfrm>
            <a:off x="704012" y="4550232"/>
            <a:ext cx="5084114" cy="997807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883EC55E-E81C-3D4B-995B-B042C05AC86A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592" r="3077"/>
          <a:stretch/>
        </p:blipFill>
        <p:spPr>
          <a:xfrm>
            <a:off x="693386" y="2073339"/>
            <a:ext cx="5400621" cy="1016206"/>
          </a:xfrm>
          <a:prstGeom prst="rect">
            <a:avLst/>
          </a:prstGeom>
        </p:spPr>
      </p:pic>
      <p:pic>
        <p:nvPicPr>
          <p:cNvPr id="18" name="Picture 17" descr="Logo&#10;&#10;Description automatically generated">
            <a:extLst>
              <a:ext uri="{FF2B5EF4-FFF2-40B4-BE49-F238E27FC236}">
                <a16:creationId xmlns:a16="http://schemas.microsoft.com/office/drawing/2014/main" id="{7FBEEEE1-1D66-D54F-97B7-3D0B5AF7367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71326" y="311991"/>
            <a:ext cx="1164644" cy="1083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9225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B46CFD-AD28-4449-B32F-5A83B45FA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" y="-6692"/>
            <a:ext cx="8115302" cy="1597433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solidFill>
                  <a:srgbClr val="FFFFFF"/>
                </a:solidFill>
              </a:rPr>
              <a:t>TECHNOLOGY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0892E9A-7328-D542-97EA-76FCA795F1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0" y="6199746"/>
            <a:ext cx="1524000" cy="658254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0D9EA6FC-1C5E-CA40-A539-FBF199460278}"/>
              </a:ext>
            </a:extLst>
          </p:cNvPr>
          <p:cNvSpPr txBox="1">
            <a:spLocks/>
          </p:cNvSpPr>
          <p:nvPr/>
        </p:nvSpPr>
        <p:spPr>
          <a:xfrm>
            <a:off x="838200" y="1820022"/>
            <a:ext cx="9043555" cy="407638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endParaRPr lang="en-US" sz="200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AAD24B0-3CC9-8C44-BA2C-8E965A7E97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0480" y="3429000"/>
            <a:ext cx="8491036" cy="3187514"/>
          </a:xfrm>
        </p:spPr>
        <p:txBody>
          <a:bodyPr anchor="t">
            <a:normAutofit/>
          </a:bodyPr>
          <a:lstStyle/>
          <a:p>
            <a:r>
              <a:rPr lang="en-GB" sz="1900" dirty="0">
                <a:solidFill>
                  <a:srgbClr val="264579"/>
                </a:solidFill>
              </a:rPr>
              <a:t>Secure and scalable service in Amazon Cloud</a:t>
            </a:r>
          </a:p>
          <a:p>
            <a:r>
              <a:rPr lang="en-GB" sz="1900" dirty="0">
                <a:solidFill>
                  <a:srgbClr val="264579"/>
                </a:solidFill>
              </a:rPr>
              <a:t>Fully redundant and easy to manage</a:t>
            </a:r>
          </a:p>
          <a:p>
            <a:r>
              <a:rPr lang="en-GB" sz="1900" dirty="0">
                <a:solidFill>
                  <a:srgbClr val="264579"/>
                </a:solidFill>
              </a:rPr>
              <a:t>Geographically distributed</a:t>
            </a:r>
          </a:p>
          <a:p>
            <a:r>
              <a:rPr lang="en-US" sz="1900" dirty="0">
                <a:solidFill>
                  <a:srgbClr val="264579"/>
                </a:solidFill>
              </a:rPr>
              <a:t>All communication is secured, using SSL (HTTPS)</a:t>
            </a:r>
            <a:endParaRPr lang="en-GB" sz="1900" dirty="0">
              <a:solidFill>
                <a:srgbClr val="264579"/>
              </a:solidFill>
            </a:endParaRPr>
          </a:p>
          <a:p>
            <a:r>
              <a:rPr lang="en-GB" sz="1900" dirty="0">
                <a:solidFill>
                  <a:srgbClr val="264579"/>
                </a:solidFill>
              </a:rPr>
              <a:t>Well documented, easy to use REST API for 3</a:t>
            </a:r>
            <a:r>
              <a:rPr lang="en-GB" sz="1900" baseline="30000" dirty="0">
                <a:solidFill>
                  <a:srgbClr val="264579"/>
                </a:solidFill>
              </a:rPr>
              <a:t>rd</a:t>
            </a:r>
            <a:r>
              <a:rPr lang="en-GB" sz="1900" dirty="0">
                <a:solidFill>
                  <a:srgbClr val="264579"/>
                </a:solidFill>
              </a:rPr>
              <a:t> party systems</a:t>
            </a:r>
          </a:p>
          <a:p>
            <a:r>
              <a:rPr lang="en-GB" sz="1900" dirty="0">
                <a:solidFill>
                  <a:srgbClr val="264579"/>
                </a:solidFill>
              </a:rPr>
              <a:t>Commonly used technologies and programming languages</a:t>
            </a:r>
          </a:p>
          <a:p>
            <a:r>
              <a:rPr lang="en-GB" sz="1900" dirty="0">
                <a:solidFill>
                  <a:srgbClr val="264579"/>
                </a:solidFill>
              </a:rPr>
              <a:t>SMS delivery to 207 countries</a:t>
            </a:r>
          </a:p>
          <a:p>
            <a:r>
              <a:rPr lang="en-GB" sz="1900" dirty="0">
                <a:solidFill>
                  <a:srgbClr val="264579"/>
                </a:solidFill>
              </a:rPr>
              <a:t>Compliance with PSD2 and GDPR</a:t>
            </a:r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537C0535-69CC-E147-8672-4A8FB0E068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520" y="2111117"/>
            <a:ext cx="1689800" cy="1026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Logo&#10;&#10;Description automatically generated">
            <a:extLst>
              <a:ext uri="{FF2B5EF4-FFF2-40B4-BE49-F238E27FC236}">
                <a16:creationId xmlns:a16="http://schemas.microsoft.com/office/drawing/2014/main" id="{E97CAC48-BEE3-1840-AB49-193D7F0C2A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71326" y="311991"/>
            <a:ext cx="1164644" cy="1083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5797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B46CFD-AD28-4449-B32F-5A83B45FA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" y="0"/>
            <a:ext cx="8115298" cy="1590741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SERVICE PRICING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E41A0F1-55BC-3044-ADAB-47C9D80ACA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0" y="6199746"/>
            <a:ext cx="1524000" cy="658254"/>
          </a:xfrm>
          <a:prstGeom prst="rect">
            <a:avLst/>
          </a:prstGeom>
        </p:spPr>
      </p:pic>
      <p:pic>
        <p:nvPicPr>
          <p:cNvPr id="13" name="Picture 1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86601B53-D1A9-4E40-A4C9-6A0C37859B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2467" y="1658923"/>
            <a:ext cx="6873931" cy="5124203"/>
          </a:xfrm>
          <a:prstGeom prst="rect">
            <a:avLst/>
          </a:prstGeom>
        </p:spPr>
      </p:pic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6BB6DC24-7A6B-B047-BE13-8AC3B93BD6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71326" y="311991"/>
            <a:ext cx="1164644" cy="108376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3A8A508-4646-ED4C-924D-3245F2F36A31}"/>
              </a:ext>
            </a:extLst>
          </p:cNvPr>
          <p:cNvSpPr txBox="1"/>
          <p:nvPr/>
        </p:nvSpPr>
        <p:spPr>
          <a:xfrm>
            <a:off x="667823" y="5071414"/>
            <a:ext cx="2739462" cy="738664"/>
          </a:xfrm>
          <a:prstGeom prst="rect">
            <a:avLst/>
          </a:prstGeom>
          <a:noFill/>
          <a:ln>
            <a:solidFill>
              <a:srgbClr val="264579"/>
            </a:solidFill>
          </a:ln>
        </p:spPr>
        <p:txBody>
          <a:bodyPr wrap="square" rtlCol="0">
            <a:spAutoFit/>
          </a:bodyPr>
          <a:lstStyle/>
          <a:p>
            <a:r>
              <a:rPr lang="en-FI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ALL LICENSES CAN BE PURCHASED DIRECTLY FROM THE IDACTOR ONLINE STORE.</a:t>
            </a:r>
          </a:p>
        </p:txBody>
      </p:sp>
    </p:spTree>
    <p:extLst>
      <p:ext uri="{BB962C8B-B14F-4D97-AF65-F5344CB8AC3E}">
        <p14:creationId xmlns:p14="http://schemas.microsoft.com/office/powerpoint/2010/main" val="6457746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B46CFD-AD28-4449-B32F-5A83B45FA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" y="-6692"/>
            <a:ext cx="8115302" cy="1597433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solidFill>
                  <a:srgbClr val="FFFFFF"/>
                </a:solidFill>
              </a:rPr>
              <a:t>REFERENCE CUSTOMERS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0892E9A-7328-D542-97EA-76FCA795F1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0" y="6199746"/>
            <a:ext cx="1524000" cy="658254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0D9EA6FC-1C5E-CA40-A539-FBF199460278}"/>
              </a:ext>
            </a:extLst>
          </p:cNvPr>
          <p:cNvSpPr txBox="1">
            <a:spLocks/>
          </p:cNvSpPr>
          <p:nvPr/>
        </p:nvSpPr>
        <p:spPr>
          <a:xfrm>
            <a:off x="838200" y="1820022"/>
            <a:ext cx="9043555" cy="407638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endParaRPr lang="en-US" sz="2000"/>
          </a:p>
        </p:txBody>
      </p:sp>
      <p:pic>
        <p:nvPicPr>
          <p:cNvPr id="19" name="Picture 18" descr="Logo&#10;&#10;Description automatically generated">
            <a:extLst>
              <a:ext uri="{FF2B5EF4-FFF2-40B4-BE49-F238E27FC236}">
                <a16:creationId xmlns:a16="http://schemas.microsoft.com/office/drawing/2014/main" id="{E97CAC48-BEE3-1840-AB49-193D7F0C2A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1326" y="311991"/>
            <a:ext cx="1164644" cy="108376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B9FD0A0-321E-A647-894E-891FBF634C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1718040"/>
            <a:ext cx="10340604" cy="4481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6426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B46CFD-AD28-4449-B32F-5A83B45FA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" y="-6692"/>
            <a:ext cx="8115302" cy="1597433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solidFill>
                  <a:srgbClr val="FFFFFF"/>
                </a:solidFill>
              </a:rPr>
              <a:t>IDACTOR LTD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0892E9A-7328-D542-97EA-76FCA795F1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0" y="6199746"/>
            <a:ext cx="1524000" cy="658254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23590CFA-10A4-BF48-A814-1A0C0E44F4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1326" y="311991"/>
            <a:ext cx="1164644" cy="1083766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CDFC244B-053B-D444-90D1-1DBD54053B62}"/>
              </a:ext>
            </a:extLst>
          </p:cNvPr>
          <p:cNvSpPr/>
          <p:nvPr/>
        </p:nvSpPr>
        <p:spPr>
          <a:xfrm>
            <a:off x="-10" y="2135271"/>
            <a:ext cx="12192009" cy="394703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746125" algn="l"/>
              </a:tabLst>
            </a:pPr>
            <a:endParaRPr lang="en-US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2846388">
              <a:tabLst>
                <a:tab pos="746125" algn="l"/>
              </a:tabLst>
            </a:pPr>
            <a:r>
              <a:rPr lang="en-US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Idactor</a:t>
            </a:r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Oü</a:t>
            </a:r>
            <a:endParaRPr lang="en-US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2846388">
              <a:tabLst>
                <a:tab pos="746125" algn="l"/>
              </a:tabLst>
            </a:pPr>
            <a:r>
              <a:rPr lang="en-GB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EE102406308</a:t>
            </a:r>
          </a:p>
          <a:p>
            <a:pPr marL="2846388">
              <a:tabLst>
                <a:tab pos="746125" algn="l"/>
              </a:tabLst>
            </a:pPr>
            <a:r>
              <a:rPr lang="en-GB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 </a:t>
            </a:r>
            <a:endParaRPr lang="en-US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2846388">
              <a:tabLst>
                <a:tab pos="746125" algn="l"/>
              </a:tabLst>
            </a:pPr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Tallinn, Estonia</a:t>
            </a:r>
          </a:p>
          <a:p>
            <a:pPr marL="2846388">
              <a:tabLst>
                <a:tab pos="746125" algn="l"/>
              </a:tabLst>
            </a:pPr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Helsinki, Finland</a:t>
            </a:r>
          </a:p>
          <a:p>
            <a:pPr marL="2846388">
              <a:tabLst>
                <a:tab pos="746125" algn="l"/>
              </a:tabLst>
            </a:pPr>
            <a:endParaRPr lang="en-US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2846388">
              <a:tabLst>
                <a:tab pos="746125" algn="l"/>
              </a:tabLst>
            </a:pPr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web: 	</a:t>
            </a:r>
            <a:r>
              <a:rPr lang="en-US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www.idactor.com</a:t>
            </a:r>
            <a:endParaRPr lang="en-US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2846388">
              <a:tabLst>
                <a:tab pos="746125" algn="l"/>
              </a:tabLst>
            </a:pPr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email: 	</a:t>
            </a:r>
            <a:r>
              <a:rPr lang="en-US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contact@idactor.com</a:t>
            </a:r>
            <a:endParaRPr lang="en-US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2846388">
              <a:tabLst>
                <a:tab pos="746125" algn="l"/>
              </a:tabLst>
            </a:pPr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phone:	+358 40 1242625</a:t>
            </a:r>
          </a:p>
          <a:p>
            <a:pPr>
              <a:tabLst>
                <a:tab pos="746125" algn="l"/>
              </a:tabLst>
            </a:pPr>
            <a:endParaRPr lang="en-US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69453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B46CFD-AD28-4449-B32F-5A83B45FA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" y="-6691"/>
            <a:ext cx="8115299" cy="1590742"/>
          </a:xfrm>
        </p:spPr>
        <p:txBody>
          <a:bodyPr>
            <a:noAutofit/>
          </a:bodyPr>
          <a:lstStyle/>
          <a:p>
            <a:pPr algn="ctr"/>
            <a:r>
              <a:rPr lang="en-US" sz="2800" dirty="0">
                <a:solidFill>
                  <a:srgbClr val="FFFFFF"/>
                </a:solidFill>
              </a:rPr>
              <a:t>ECOLOGICAL AND SUSTAINABLE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E41A0F1-55BC-3044-ADAB-47C9D80ACA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0" y="6199746"/>
            <a:ext cx="1524000" cy="658254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17C627A0-E3B7-B74A-9D6D-41BCF6898A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1326" y="311991"/>
            <a:ext cx="1164644" cy="1083766"/>
          </a:xfrm>
          <a:prstGeom prst="rect">
            <a:avLst/>
          </a:prstGeom>
        </p:spPr>
      </p:pic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51BDDE82-EF0A-C243-9007-66111204C8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2489" y="1773256"/>
            <a:ext cx="10331751" cy="1255694"/>
          </a:xfrm>
          <a:solidFill>
            <a:srgbClr val="264579"/>
          </a:solidFill>
          <a:ln w="38100">
            <a:noFill/>
          </a:ln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sz="2000" dirty="0">
                <a:solidFill>
                  <a:schemeClr val="bg1"/>
                </a:solidFill>
              </a:rPr>
              <a:t>SINCE THE 1950s,</a:t>
            </a:r>
          </a:p>
          <a:p>
            <a:pPr marL="0" indent="0">
              <a:buNone/>
            </a:pPr>
            <a:r>
              <a:rPr lang="en-GB" sz="2000" dirty="0">
                <a:solidFill>
                  <a:schemeClr val="bg1"/>
                </a:solidFill>
              </a:rPr>
              <a:t>HUMANS HAVE CREATED OVER </a:t>
            </a:r>
            <a:r>
              <a:rPr lang="en-GB" sz="2000" b="1" dirty="0">
                <a:solidFill>
                  <a:schemeClr val="bg1"/>
                </a:solidFill>
              </a:rPr>
              <a:t>8 BILLION TONS</a:t>
            </a:r>
            <a:r>
              <a:rPr lang="en-GB" sz="2000" dirty="0">
                <a:solidFill>
                  <a:schemeClr val="bg1"/>
                </a:solidFill>
              </a:rPr>
              <a:t> OF PLASTIC,</a:t>
            </a:r>
          </a:p>
          <a:p>
            <a:pPr marL="0" indent="0">
              <a:buNone/>
            </a:pPr>
            <a:r>
              <a:rPr lang="en-GB" sz="2000" dirty="0">
                <a:solidFill>
                  <a:schemeClr val="bg1"/>
                </a:solidFill>
              </a:rPr>
              <a:t>WITH </a:t>
            </a:r>
            <a:r>
              <a:rPr lang="en-GB" sz="2000" b="1" dirty="0">
                <a:solidFill>
                  <a:schemeClr val="bg1"/>
                </a:solidFill>
              </a:rPr>
              <a:t>UNDER 10%</a:t>
            </a:r>
            <a:r>
              <a:rPr lang="en-GB" sz="2000" dirty="0">
                <a:solidFill>
                  <a:schemeClr val="bg1"/>
                </a:solidFill>
              </a:rPr>
              <a:t> OF IT ENDING UP RECYCLED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C670D7B4-4221-6744-99C0-8D0B1ABA95CA}"/>
              </a:ext>
            </a:extLst>
          </p:cNvPr>
          <p:cNvSpPr txBox="1">
            <a:spLocks/>
          </p:cNvSpPr>
          <p:nvPr/>
        </p:nvSpPr>
        <p:spPr>
          <a:xfrm>
            <a:off x="1182489" y="3166110"/>
            <a:ext cx="10331751" cy="1196683"/>
          </a:xfrm>
          <a:prstGeom prst="rect">
            <a:avLst/>
          </a:prstGeom>
          <a:solidFill>
            <a:srgbClr val="264579"/>
          </a:solidFill>
          <a:ln w="3810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dirty="0">
                <a:solidFill>
                  <a:schemeClr val="bg1"/>
                </a:solidFill>
              </a:rPr>
              <a:t>EVERY YEAR,</a:t>
            </a:r>
          </a:p>
          <a:p>
            <a:pPr marL="0" indent="0">
              <a:buNone/>
            </a:pPr>
            <a:r>
              <a:rPr lang="en-GB" sz="2000" dirty="0">
                <a:solidFill>
                  <a:schemeClr val="bg1"/>
                </a:solidFill>
              </a:rPr>
              <a:t>ABOUT </a:t>
            </a:r>
            <a:r>
              <a:rPr lang="en-GB" sz="2000" b="1" dirty="0">
                <a:solidFill>
                  <a:schemeClr val="bg1"/>
                </a:solidFill>
              </a:rPr>
              <a:t>6 000 000 000</a:t>
            </a:r>
            <a:r>
              <a:rPr lang="en-GB" sz="2000" dirty="0">
                <a:solidFill>
                  <a:schemeClr val="bg1"/>
                </a:solidFill>
              </a:rPr>
              <a:t> PLASTIC CARDS ARE PUSHED OUT INTO THE ENVIRONMENT,</a:t>
            </a:r>
          </a:p>
          <a:p>
            <a:pPr marL="0" indent="0">
              <a:buNone/>
            </a:pPr>
            <a:r>
              <a:rPr lang="en-GB" sz="2000" dirty="0">
                <a:solidFill>
                  <a:schemeClr val="bg1"/>
                </a:solidFill>
              </a:rPr>
              <a:t>WITH MOST OF THEM MADE BY UNRECYCLABLE PVC PLASTIC.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0A2AFC6F-5B9E-5F43-8F8D-16DB79DB369C}"/>
              </a:ext>
            </a:extLst>
          </p:cNvPr>
          <p:cNvSpPr txBox="1">
            <a:spLocks/>
          </p:cNvSpPr>
          <p:nvPr/>
        </p:nvSpPr>
        <p:spPr>
          <a:xfrm>
            <a:off x="1182489" y="4495630"/>
            <a:ext cx="10331751" cy="1196683"/>
          </a:xfrm>
          <a:prstGeom prst="rect">
            <a:avLst/>
          </a:prstGeom>
          <a:solidFill>
            <a:srgbClr val="264579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dirty="0">
                <a:solidFill>
                  <a:schemeClr val="bg1"/>
                </a:solidFill>
              </a:rPr>
              <a:t>THERE ARE </a:t>
            </a:r>
            <a:r>
              <a:rPr lang="en-GB" sz="2000" b="1" dirty="0">
                <a:solidFill>
                  <a:schemeClr val="bg1"/>
                </a:solidFill>
              </a:rPr>
              <a:t>10 000 000 000</a:t>
            </a:r>
            <a:r>
              <a:rPr lang="en-GB" sz="2000" dirty="0">
                <a:solidFill>
                  <a:schemeClr val="bg1"/>
                </a:solidFill>
              </a:rPr>
              <a:t> PLASTIC GIFTS CARDS PRINTED EACH YEAR,</a:t>
            </a:r>
          </a:p>
          <a:p>
            <a:pPr marL="0" indent="0">
              <a:buNone/>
            </a:pPr>
            <a:r>
              <a:rPr lang="en-GB" sz="2000" dirty="0">
                <a:solidFill>
                  <a:schemeClr val="bg1"/>
                </a:solidFill>
              </a:rPr>
              <a:t>REQUIRING </a:t>
            </a:r>
            <a:r>
              <a:rPr lang="en-GB" sz="2000" b="1" dirty="0">
                <a:solidFill>
                  <a:schemeClr val="bg1"/>
                </a:solidFill>
              </a:rPr>
              <a:t>5500 TONS</a:t>
            </a:r>
            <a:r>
              <a:rPr lang="en-GB" sz="2000" dirty="0">
                <a:solidFill>
                  <a:schemeClr val="bg1"/>
                </a:solidFill>
              </a:rPr>
              <a:t> OF PLASTIC TO CREATE THEM.</a:t>
            </a:r>
          </a:p>
          <a:p>
            <a:pPr marL="0" indent="0">
              <a:buNone/>
            </a:pPr>
            <a:r>
              <a:rPr lang="en-GB" sz="2000" dirty="0">
                <a:solidFill>
                  <a:schemeClr val="bg1"/>
                </a:solidFill>
              </a:rPr>
              <a:t>THIS EQUATES TO </a:t>
            </a:r>
            <a:r>
              <a:rPr lang="en-GB" sz="2000" b="1" dirty="0">
                <a:solidFill>
                  <a:schemeClr val="bg1"/>
                </a:solidFill>
              </a:rPr>
              <a:t>200 000 TONS OF CO</a:t>
            </a:r>
            <a:r>
              <a:rPr lang="en-GB" sz="2000" b="1" baseline="30000" dirty="0">
                <a:solidFill>
                  <a:schemeClr val="bg1"/>
                </a:solidFill>
              </a:rPr>
              <a:t>2</a:t>
            </a:r>
            <a:r>
              <a:rPr lang="en-GB" sz="2000" dirty="0">
                <a:solidFill>
                  <a:schemeClr val="bg1"/>
                </a:solidFill>
              </a:rPr>
              <a:t> BEING RELEASED INTO THE ATMOSPHERE.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FA28B1A2-4413-AC48-92D0-950B76402715}"/>
              </a:ext>
            </a:extLst>
          </p:cNvPr>
          <p:cNvSpPr txBox="1">
            <a:spLocks/>
          </p:cNvSpPr>
          <p:nvPr/>
        </p:nvSpPr>
        <p:spPr>
          <a:xfrm>
            <a:off x="1182489" y="5850521"/>
            <a:ext cx="10331751" cy="50455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b="1" dirty="0">
                <a:solidFill>
                  <a:schemeClr val="bg1"/>
                </a:solidFill>
              </a:rPr>
              <a:t>SOLUTION: DIGITAL CUSTOMER IDENTIFIERS</a:t>
            </a:r>
          </a:p>
        </p:txBody>
      </p:sp>
    </p:spTree>
    <p:extLst>
      <p:ext uri="{BB962C8B-B14F-4D97-AF65-F5344CB8AC3E}">
        <p14:creationId xmlns:p14="http://schemas.microsoft.com/office/powerpoint/2010/main" val="14717675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B46CFD-AD28-4449-B32F-5A83B45FA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" y="-6691"/>
            <a:ext cx="8115299" cy="1590742"/>
          </a:xfrm>
        </p:spPr>
        <p:txBody>
          <a:bodyPr>
            <a:noAutofit/>
          </a:bodyPr>
          <a:lstStyle/>
          <a:p>
            <a:pPr algn="ctr"/>
            <a:r>
              <a:rPr lang="en-US" sz="2800" dirty="0">
                <a:solidFill>
                  <a:srgbClr val="FFFFFF"/>
                </a:solidFill>
              </a:rPr>
              <a:t>DESIGN AND CREATE UNIQUE IDENTIFIERS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E41A0F1-55BC-3044-ADAB-47C9D80ACA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0" y="6199746"/>
            <a:ext cx="1524000" cy="65825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4FF242C4-2793-3F41-B277-AE2018FF692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25"/>
          <a:stretch/>
        </p:blipFill>
        <p:spPr>
          <a:xfrm>
            <a:off x="872873" y="1643580"/>
            <a:ext cx="3794295" cy="5168271"/>
          </a:xfrm>
          <a:prstGeom prst="rect">
            <a:avLst/>
          </a:prstGeom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7AB4029-3AFD-A042-AD8B-6EEDAF586744}"/>
              </a:ext>
            </a:extLst>
          </p:cNvPr>
          <p:cNvSpPr txBox="1"/>
          <p:nvPr/>
        </p:nvSpPr>
        <p:spPr>
          <a:xfrm>
            <a:off x="4479051" y="2226457"/>
            <a:ext cx="63770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I" sz="2000" dirty="0">
                <a:solidFill>
                  <a:srgbClr val="2645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UPLOAD YOUR OWN CARD TEMPLATES OR LOGOS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0E9F74C-82D7-014F-AD4B-7EA2334B206D}"/>
              </a:ext>
            </a:extLst>
          </p:cNvPr>
          <p:cNvSpPr txBox="1"/>
          <p:nvPr/>
        </p:nvSpPr>
        <p:spPr>
          <a:xfrm>
            <a:off x="4479051" y="3466199"/>
            <a:ext cx="64155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I" sz="2000">
                <a:solidFill>
                  <a:srgbClr val="2645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USE OPTICAL CODES FOR FAST MACHINE READING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D854A33-4005-CD4C-BF90-9CB7DB7A77C5}"/>
              </a:ext>
            </a:extLst>
          </p:cNvPr>
          <p:cNvSpPr txBox="1"/>
          <p:nvPr/>
        </p:nvSpPr>
        <p:spPr>
          <a:xfrm>
            <a:off x="4479051" y="2846328"/>
            <a:ext cx="74077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I" sz="2000">
                <a:solidFill>
                  <a:srgbClr val="2645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CREATE PERSONALIZE IDENTIFIERS FOR YOUR CUSTOMERS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C95F9CC-7A46-7141-9454-D66E4F110F2D}"/>
              </a:ext>
            </a:extLst>
          </p:cNvPr>
          <p:cNvSpPr txBox="1"/>
          <p:nvPr/>
        </p:nvSpPr>
        <p:spPr>
          <a:xfrm>
            <a:off x="4479051" y="4086071"/>
            <a:ext cx="61847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I" sz="2000">
                <a:solidFill>
                  <a:srgbClr val="2645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SHOW CUSTOMER’S REAL-TIME SERVICE STATUS</a:t>
            </a:r>
          </a:p>
        </p:txBody>
      </p:sp>
      <p:pic>
        <p:nvPicPr>
          <p:cNvPr id="19" name="Picture 18" descr="Logo&#10;&#10;Description automatically generated">
            <a:extLst>
              <a:ext uri="{FF2B5EF4-FFF2-40B4-BE49-F238E27FC236}">
                <a16:creationId xmlns:a16="http://schemas.microsoft.com/office/drawing/2014/main" id="{7929EEB4-BAB9-6A4D-ACB0-B434B40205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71326" y="311991"/>
            <a:ext cx="1164644" cy="1083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487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B46CFD-AD28-4449-B32F-5A83B45FA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" y="0"/>
            <a:ext cx="8115306" cy="1584049"/>
          </a:xfrm>
        </p:spPr>
        <p:txBody>
          <a:bodyPr>
            <a:no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DELIVERY TO ANY MOBILE DEVICE, </a:t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>EMAIL OR APPLICATION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E41A0F1-55BC-3044-ADAB-47C9D80ACA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0" y="6199746"/>
            <a:ext cx="1524000" cy="658254"/>
          </a:xfrm>
          <a:prstGeom prst="rect">
            <a:avLst/>
          </a:prstGeom>
        </p:spPr>
      </p:pic>
      <p:sp>
        <p:nvSpPr>
          <p:cNvPr id="55" name="Rectangle 54">
            <a:extLst>
              <a:ext uri="{FF2B5EF4-FFF2-40B4-BE49-F238E27FC236}">
                <a16:creationId xmlns:a16="http://schemas.microsoft.com/office/drawing/2014/main" id="{A5600D55-A6F5-8F49-8667-FE6EE1CA17DF}"/>
              </a:ext>
            </a:extLst>
          </p:cNvPr>
          <p:cNvSpPr/>
          <p:nvPr/>
        </p:nvSpPr>
        <p:spPr>
          <a:xfrm>
            <a:off x="0" y="6056555"/>
            <a:ext cx="12192000" cy="80144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F3E00735-8E47-5D47-9E1B-5740E8322A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6296" y="1724996"/>
            <a:ext cx="2697820" cy="4062058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B0C62804-7ED1-C543-A355-9DA1A1A523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7239" y="1849086"/>
            <a:ext cx="2007766" cy="3823400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2E6A46E9-9BF0-BB4A-8E51-8DFA14588712}"/>
              </a:ext>
            </a:extLst>
          </p:cNvPr>
          <p:cNvSpPr txBox="1"/>
          <p:nvPr/>
        </p:nvSpPr>
        <p:spPr>
          <a:xfrm>
            <a:off x="0" y="6308209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chemeClr val="bg1"/>
                </a:solidFill>
                <a:latin typeface="Lato" panose="020F0502020204030203" pitchFamily="34" charset="77"/>
              </a:rPr>
              <a:t>The Online Identifier can also contain real-time status information about the services</a:t>
            </a:r>
          </a:p>
        </p:txBody>
      </p:sp>
      <p:sp>
        <p:nvSpPr>
          <p:cNvPr id="60" name="Cloud Callout 59">
            <a:extLst>
              <a:ext uri="{FF2B5EF4-FFF2-40B4-BE49-F238E27FC236}">
                <a16:creationId xmlns:a16="http://schemas.microsoft.com/office/drawing/2014/main" id="{41B89C8A-3706-5342-AC93-D5F4719804E1}"/>
              </a:ext>
            </a:extLst>
          </p:cNvPr>
          <p:cNvSpPr/>
          <p:nvPr/>
        </p:nvSpPr>
        <p:spPr>
          <a:xfrm flipH="1">
            <a:off x="162904" y="1782879"/>
            <a:ext cx="2173044" cy="1559859"/>
          </a:xfrm>
          <a:prstGeom prst="cloudCallou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latin typeface="Lato" panose="020F0502020204030203" pitchFamily="34" charset="77"/>
              </a:rPr>
              <a:t>Works with any mobile device.</a:t>
            </a:r>
          </a:p>
          <a:p>
            <a:pPr algn="ctr"/>
            <a:r>
              <a:rPr lang="en-US" sz="1400" dirty="0">
                <a:latin typeface="Lato" panose="020F0502020204030203" pitchFamily="34" charset="77"/>
              </a:rPr>
              <a:t>No need for applications!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FEBD21-00EB-C64A-96E4-80C365EA5B3A}"/>
              </a:ext>
            </a:extLst>
          </p:cNvPr>
          <p:cNvSpPr txBox="1"/>
          <p:nvPr/>
        </p:nvSpPr>
        <p:spPr>
          <a:xfrm>
            <a:off x="8342012" y="1631229"/>
            <a:ext cx="31678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I" sz="1600">
                <a:solidFill>
                  <a:srgbClr val="2645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Use traditional media in parallel…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7E2FCF5-F0CD-E347-BDB4-BB741EF5D131}"/>
              </a:ext>
            </a:extLst>
          </p:cNvPr>
          <p:cNvCxnSpPr/>
          <p:nvPr/>
        </p:nvCxnSpPr>
        <p:spPr>
          <a:xfrm>
            <a:off x="8115296" y="1727240"/>
            <a:ext cx="0" cy="41883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70E3F26B-2009-2145-94F1-D596EBD53B9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0193" r="26067"/>
          <a:stretch/>
        </p:blipFill>
        <p:spPr>
          <a:xfrm>
            <a:off x="9393933" y="1961429"/>
            <a:ext cx="1557738" cy="138774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9E4D36A-2490-6947-B6BD-EE0BE898200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56086" r="35827"/>
          <a:stretch/>
        </p:blipFill>
        <p:spPr>
          <a:xfrm>
            <a:off x="9347325" y="3599365"/>
            <a:ext cx="1265072" cy="814374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1E7C7BD7-2737-6649-A531-BDF714FB5FFD}"/>
              </a:ext>
            </a:extLst>
          </p:cNvPr>
          <p:cNvSpPr/>
          <p:nvPr/>
        </p:nvSpPr>
        <p:spPr>
          <a:xfrm>
            <a:off x="8115296" y="2233155"/>
            <a:ext cx="3729130" cy="19303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8" name="Picture 4" descr="13.56mhz keyfob factory in china,High quality rfid key chain rings  Wholesale,personalized keychains factory china,rfid epoxy keyfob in china -  china rfid manufacturer, china rfid cards factory, rfid tag,nfc tag, rfid  wristband, rfid">
            <a:extLst>
              <a:ext uri="{FF2B5EF4-FFF2-40B4-BE49-F238E27FC236}">
                <a16:creationId xmlns:a16="http://schemas.microsoft.com/office/drawing/2014/main" id="{DC8BFF3E-BFD4-D84C-813F-98B9C309E7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6" t="23918" r="6123" b="16751"/>
          <a:stretch/>
        </p:blipFill>
        <p:spPr bwMode="auto">
          <a:xfrm>
            <a:off x="9236947" y="4548055"/>
            <a:ext cx="1485829" cy="103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 descr="Logo&#10;&#10;Description automatically generated">
            <a:extLst>
              <a:ext uri="{FF2B5EF4-FFF2-40B4-BE49-F238E27FC236}">
                <a16:creationId xmlns:a16="http://schemas.microsoft.com/office/drawing/2014/main" id="{62E7FDCD-06F1-3043-87CF-E6AD1C65AEE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71326" y="311991"/>
            <a:ext cx="1164644" cy="1083766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D012017B-A6DF-B243-924E-E25B5511ADE5}"/>
              </a:ext>
            </a:extLst>
          </p:cNvPr>
          <p:cNvSpPr txBox="1"/>
          <p:nvPr/>
        </p:nvSpPr>
        <p:spPr>
          <a:xfrm>
            <a:off x="8342012" y="5552473"/>
            <a:ext cx="38571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rgbClr val="2645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…w</a:t>
            </a:r>
            <a:r>
              <a:rPr lang="en-FI" sz="1600">
                <a:solidFill>
                  <a:srgbClr val="2645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hile moving towards full digitalization</a:t>
            </a:r>
          </a:p>
        </p:txBody>
      </p:sp>
    </p:spTree>
    <p:extLst>
      <p:ext uri="{BB962C8B-B14F-4D97-AF65-F5344CB8AC3E}">
        <p14:creationId xmlns:p14="http://schemas.microsoft.com/office/powerpoint/2010/main" val="3893155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B46CFD-AD28-4449-B32F-5A83B45FA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8115295" cy="1590740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DEFINE YOU IN-HOUSE SERVICES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E41A0F1-55BC-3044-ADAB-47C9D80ACA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0" y="6199746"/>
            <a:ext cx="1524000" cy="658254"/>
          </a:xfrm>
          <a:prstGeom prst="rect">
            <a:avLst/>
          </a:prstGeom>
        </p:spPr>
      </p:pic>
      <p:sp>
        <p:nvSpPr>
          <p:cNvPr id="51" name="Content Placeholder 2">
            <a:extLst>
              <a:ext uri="{FF2B5EF4-FFF2-40B4-BE49-F238E27FC236}">
                <a16:creationId xmlns:a16="http://schemas.microsoft.com/office/drawing/2014/main" id="{113CEAAF-0E37-754D-B923-E934816683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74056" y="3245162"/>
            <a:ext cx="8491036" cy="3725502"/>
          </a:xfrm>
        </p:spPr>
        <p:txBody>
          <a:bodyPr anchor="ctr">
            <a:normAutofit/>
          </a:bodyPr>
          <a:lstStyle/>
          <a:p>
            <a:r>
              <a:rPr lang="en-GB" sz="1900" dirty="0">
                <a:solidFill>
                  <a:srgbClr val="264579"/>
                </a:solidFill>
              </a:rPr>
              <a:t>Define services that are used/validated with the identifiers.</a:t>
            </a:r>
          </a:p>
          <a:p>
            <a:r>
              <a:rPr lang="en-GB" sz="1900" dirty="0">
                <a:solidFill>
                  <a:srgbClr val="264579"/>
                </a:solidFill>
              </a:rPr>
              <a:t>Services can be quantity, balance and time based, e.g.:</a:t>
            </a:r>
          </a:p>
          <a:p>
            <a:pPr lvl="1"/>
            <a:r>
              <a:rPr lang="en-GB" sz="1600" dirty="0">
                <a:solidFill>
                  <a:srgbClr val="264579"/>
                </a:solidFill>
              </a:rPr>
              <a:t>Access to certain flight / boat / tram / room / event / seat</a:t>
            </a:r>
          </a:p>
          <a:p>
            <a:pPr lvl="1"/>
            <a:r>
              <a:rPr lang="en-GB" sz="1600" dirty="0">
                <a:solidFill>
                  <a:srgbClr val="264579"/>
                </a:solidFill>
              </a:rPr>
              <a:t>Access to VIP lounge, Fast-track line, cabinet, restroom,…</a:t>
            </a:r>
          </a:p>
          <a:p>
            <a:pPr lvl="1"/>
            <a:r>
              <a:rPr lang="en-GB" sz="1600" dirty="0">
                <a:solidFill>
                  <a:srgbClr val="264579"/>
                </a:solidFill>
              </a:rPr>
              <a:t>10x serial access to Spa, 5x breakfast valid from Mon-Fri</a:t>
            </a:r>
          </a:p>
          <a:p>
            <a:pPr lvl="1"/>
            <a:r>
              <a:rPr lang="en-GB" sz="1600" dirty="0">
                <a:solidFill>
                  <a:srgbClr val="264579"/>
                </a:solidFill>
              </a:rPr>
              <a:t>Season/VIP pass</a:t>
            </a:r>
          </a:p>
          <a:p>
            <a:pPr lvl="1"/>
            <a:r>
              <a:rPr lang="en-GB" sz="1600" dirty="0">
                <a:solidFill>
                  <a:srgbClr val="264579"/>
                </a:solidFill>
              </a:rPr>
              <a:t>Gift Card with any amount and set expiry date</a:t>
            </a:r>
          </a:p>
          <a:p>
            <a:pPr lvl="1"/>
            <a:r>
              <a:rPr lang="en-GB" sz="1600" dirty="0">
                <a:solidFill>
                  <a:srgbClr val="264579"/>
                </a:solidFill>
              </a:rPr>
              <a:t>Attendance registration to specific class or hobby</a:t>
            </a:r>
          </a:p>
          <a:p>
            <a:pPr lvl="1"/>
            <a:r>
              <a:rPr lang="en-GB" sz="1600" dirty="0">
                <a:solidFill>
                  <a:srgbClr val="264579"/>
                </a:solidFill>
              </a:rPr>
              <a:t>Limited/free access for specific doors/gates</a:t>
            </a:r>
          </a:p>
          <a:p>
            <a:r>
              <a:rPr lang="en-GB" sz="1900" dirty="0">
                <a:solidFill>
                  <a:srgbClr val="264579"/>
                </a:solidFill>
              </a:rPr>
              <a:t>Cooperation with other systems via REST API</a:t>
            </a:r>
          </a:p>
          <a:p>
            <a:r>
              <a:rPr lang="en-GB" sz="1900" dirty="0">
                <a:solidFill>
                  <a:srgbClr val="264579"/>
                </a:solidFill>
              </a:rPr>
              <a:t>Services can be easily activated for individuals, groups or masses</a:t>
            </a: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A3767DE0-B161-F64C-944E-2034886713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3381" y="1696579"/>
            <a:ext cx="7345233" cy="1732421"/>
          </a:xfrm>
          <a:prstGeom prst="rect">
            <a:avLst/>
          </a:prstGeom>
        </p:spPr>
      </p:pic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2B766336-B3CC-8C4E-BE16-A023E4B6F4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71326" y="311991"/>
            <a:ext cx="1164644" cy="1083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025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B46CFD-AD28-4449-B32F-5A83B45FA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-23847"/>
            <a:ext cx="8115294" cy="1605145"/>
          </a:xfrm>
        </p:spPr>
        <p:txBody>
          <a:bodyPr>
            <a:noAutofit/>
          </a:bodyPr>
          <a:lstStyle/>
          <a:p>
            <a:pPr algn="ctr"/>
            <a:r>
              <a:rPr lang="en-US" sz="2800">
                <a:solidFill>
                  <a:schemeClr val="bg1"/>
                </a:solidFill>
              </a:rPr>
              <a:t>VALIDATE USERS AND SERVICE USE </a:t>
            </a:r>
            <a:br>
              <a:rPr lang="en-US" sz="2800">
                <a:solidFill>
                  <a:schemeClr val="bg1"/>
                </a:solidFill>
              </a:rPr>
            </a:br>
            <a:r>
              <a:rPr lang="en-US" sz="2800">
                <a:solidFill>
                  <a:schemeClr val="bg1"/>
                </a:solidFill>
              </a:rPr>
              <a:t>IN REAL-TIME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E41A0F1-55BC-3044-ADAB-47C9D80ACA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0" y="6199746"/>
            <a:ext cx="1524000" cy="658254"/>
          </a:xfrm>
          <a:prstGeom prst="rect">
            <a:avLst/>
          </a:prstGeom>
        </p:spPr>
      </p:pic>
      <p:sp>
        <p:nvSpPr>
          <p:cNvPr id="39" name="Content Placeholder 16">
            <a:extLst>
              <a:ext uri="{FF2B5EF4-FFF2-40B4-BE49-F238E27FC236}">
                <a16:creationId xmlns:a16="http://schemas.microsoft.com/office/drawing/2014/main" id="{D95183F9-3CA7-DC4A-A055-ADCE0FA578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033" y="1877836"/>
            <a:ext cx="7258040" cy="2135175"/>
          </a:xfrm>
        </p:spPr>
        <p:txBody>
          <a:bodyPr>
            <a:normAutofit fontScale="85000" lnSpcReduction="10000"/>
          </a:bodyPr>
          <a:lstStyle/>
          <a:p>
            <a:r>
              <a:rPr lang="en-US" sz="2000" dirty="0">
                <a:solidFill>
                  <a:srgbClr val="264579"/>
                </a:solidFill>
              </a:rPr>
              <a:t>Validation is done in real-time automatically or manually</a:t>
            </a:r>
          </a:p>
          <a:p>
            <a:r>
              <a:rPr lang="en-US" sz="2000" dirty="0">
                <a:solidFill>
                  <a:srgbClr val="264579"/>
                </a:solidFill>
              </a:rPr>
              <a:t>Use any mobile phone to validate identifiers and services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264579"/>
                </a:solidFill>
              </a:rPr>
              <a:t>	NO NEED FOR APPLICATIONS!</a:t>
            </a:r>
          </a:p>
          <a:p>
            <a:r>
              <a:rPr lang="en-US" sz="2000" dirty="0">
                <a:solidFill>
                  <a:srgbClr val="264579"/>
                </a:solidFill>
              </a:rPr>
              <a:t>Validation works also with a barcode reader and any internet browser</a:t>
            </a:r>
          </a:p>
          <a:p>
            <a:r>
              <a:rPr lang="en-US" sz="2000" dirty="0">
                <a:solidFill>
                  <a:srgbClr val="264579"/>
                </a:solidFill>
              </a:rPr>
              <a:t>Validation can be automated to control gates/doors/vending machines</a:t>
            </a:r>
          </a:p>
          <a:p>
            <a:r>
              <a:rPr lang="en-US" sz="2000" dirty="0">
                <a:solidFill>
                  <a:srgbClr val="264579"/>
                </a:solidFill>
              </a:rPr>
              <a:t>Other systems can be easily integrated through easy-to-use REST API</a:t>
            </a:r>
          </a:p>
          <a:p>
            <a:endParaRPr lang="en-US" sz="2000" dirty="0">
              <a:solidFill>
                <a:srgbClr val="264579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189AFA7-604F-4040-A2B7-DBE254503010}"/>
              </a:ext>
            </a:extLst>
          </p:cNvPr>
          <p:cNvSpPr txBox="1"/>
          <p:nvPr/>
        </p:nvSpPr>
        <p:spPr>
          <a:xfrm>
            <a:off x="1210044" y="6103589"/>
            <a:ext cx="4798870" cy="3077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i="1">
                <a:solidFill>
                  <a:schemeClr val="bg1"/>
                </a:solidFill>
                <a:latin typeface="Lato" panose="020F0502020204030203" pitchFamily="34" charset="77"/>
              </a:rPr>
              <a:t>Traditional media can be used in parallel with digital identifiers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5291C1B-29C6-9B45-92FB-A02B56BE54F1}"/>
              </a:ext>
            </a:extLst>
          </p:cNvPr>
          <p:cNvGrpSpPr/>
          <p:nvPr/>
        </p:nvGrpSpPr>
        <p:grpSpPr>
          <a:xfrm>
            <a:off x="1210045" y="4149349"/>
            <a:ext cx="2823137" cy="1863896"/>
            <a:chOff x="1696933" y="4149349"/>
            <a:chExt cx="2823137" cy="1863896"/>
          </a:xfrm>
        </p:grpSpPr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2726EBE4-50E9-5D47-B071-942AF122953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0193" r="26067"/>
            <a:stretch/>
          </p:blipFill>
          <p:spPr>
            <a:xfrm>
              <a:off x="2962332" y="4625499"/>
              <a:ext cx="1557738" cy="1387746"/>
            </a:xfrm>
            <a:prstGeom prst="rect">
              <a:avLst/>
            </a:prstGeom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97E8B282-D2BC-934C-9496-1D321E5353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35827"/>
            <a:stretch/>
          </p:blipFill>
          <p:spPr>
            <a:xfrm>
              <a:off x="1696933" y="4149349"/>
              <a:ext cx="1265072" cy="1854454"/>
            </a:xfrm>
            <a:prstGeom prst="rect">
              <a:avLst/>
            </a:prstGeom>
          </p:spPr>
        </p:pic>
      </p:grpSp>
      <p:pic>
        <p:nvPicPr>
          <p:cNvPr id="44" name="Picture 43">
            <a:extLst>
              <a:ext uri="{FF2B5EF4-FFF2-40B4-BE49-F238E27FC236}">
                <a16:creationId xmlns:a16="http://schemas.microsoft.com/office/drawing/2014/main" id="{488BED51-8F01-1547-8C0C-9FB535B55C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5074"/>
          <a:stretch/>
        </p:blipFill>
        <p:spPr>
          <a:xfrm>
            <a:off x="4600523" y="4616057"/>
            <a:ext cx="722518" cy="1387746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C7024467-E11F-234A-B67A-2202CA496E96}"/>
              </a:ext>
            </a:extLst>
          </p:cNvPr>
          <p:cNvSpPr/>
          <p:nvPr/>
        </p:nvSpPr>
        <p:spPr>
          <a:xfrm>
            <a:off x="1593411" y="4149349"/>
            <a:ext cx="3729130" cy="19303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3062727D-CB67-1D4A-A519-20FDB0010A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54083" y="1590741"/>
            <a:ext cx="3837913" cy="2558608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EBC6BE0A-9BBD-B64C-9157-5F58828B1602}"/>
              </a:ext>
            </a:extLst>
          </p:cNvPr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204" t="75284" b="7035"/>
          <a:stretch/>
        </p:blipFill>
        <p:spPr>
          <a:xfrm>
            <a:off x="8115291" y="4325684"/>
            <a:ext cx="4061186" cy="19548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48FF0979-473E-0F4E-85B1-BDBBD00AB17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585891" y="4149349"/>
            <a:ext cx="1124908" cy="2135175"/>
          </a:xfrm>
          <a:prstGeom prst="rect">
            <a:avLst/>
          </a:prstGeom>
        </p:spPr>
      </p:pic>
      <p:pic>
        <p:nvPicPr>
          <p:cNvPr id="21" name="Picture 20" descr="Logo&#10;&#10;Description automatically generated">
            <a:extLst>
              <a:ext uri="{FF2B5EF4-FFF2-40B4-BE49-F238E27FC236}">
                <a16:creationId xmlns:a16="http://schemas.microsoft.com/office/drawing/2014/main" id="{1C8CFE38-D35C-7745-AFA7-FC42D8AFA2B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71326" y="311991"/>
            <a:ext cx="1164644" cy="1083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8527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B46CFD-AD28-4449-B32F-5A83B45FA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8115295" cy="1590740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PUBLISH TO ONLINE STORE</a:t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>WITH ONE CLICK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E41A0F1-55BC-3044-ADAB-47C9D80ACA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0" y="6199746"/>
            <a:ext cx="1524000" cy="658254"/>
          </a:xfrm>
          <a:prstGeom prst="rect">
            <a:avLst/>
          </a:prstGeom>
        </p:spPr>
      </p:pic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EB1F494C-BFC4-164C-BF8E-A41DD8588F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1326" y="311991"/>
            <a:ext cx="1164644" cy="1083766"/>
          </a:xfrm>
          <a:prstGeom prst="rect">
            <a:avLst/>
          </a:prstGeom>
        </p:spPr>
      </p:pic>
      <p:pic>
        <p:nvPicPr>
          <p:cNvPr id="6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E4FD16A-711F-444D-8CBA-8541475B0E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4500" y="1707748"/>
            <a:ext cx="8092440" cy="4090684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A68BB5A-A452-4441-8B48-70B7B76B8022}"/>
              </a:ext>
            </a:extLst>
          </p:cNvPr>
          <p:cNvSpPr/>
          <p:nvPr/>
        </p:nvSpPr>
        <p:spPr>
          <a:xfrm>
            <a:off x="0" y="6056555"/>
            <a:ext cx="12192000" cy="80144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CONVENIENT FOR ANY SERVICE PAYMENT, INCLUDING MEMBERSHIP FEES, SEASON CARDS, GIFT CARDS AND TICKETS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29A864-572A-1845-971F-B8B13075ACE4}"/>
              </a:ext>
            </a:extLst>
          </p:cNvPr>
          <p:cNvSpPr txBox="1"/>
          <p:nvPr/>
        </p:nvSpPr>
        <p:spPr>
          <a:xfrm>
            <a:off x="4362991" y="5041166"/>
            <a:ext cx="34660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</a:t>
            </a:r>
            <a:r>
              <a:rPr lang="en-FI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orks with Idactor Online Store and </a:t>
            </a:r>
            <a:br>
              <a:rPr lang="en-FI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FI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with any existing e-commerce site via API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5BDB858-3D81-3645-87DD-7DE2DD633CE1}"/>
              </a:ext>
            </a:extLst>
          </p:cNvPr>
          <p:cNvSpPr txBox="1"/>
          <p:nvPr/>
        </p:nvSpPr>
        <p:spPr>
          <a:xfrm>
            <a:off x="9571326" y="3098008"/>
            <a:ext cx="25438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The Service is automatically activated, and the Identifier is sent to the Customer upon completed payment</a:t>
            </a:r>
          </a:p>
        </p:txBody>
      </p:sp>
    </p:spTree>
    <p:extLst>
      <p:ext uri="{BB962C8B-B14F-4D97-AF65-F5344CB8AC3E}">
        <p14:creationId xmlns:p14="http://schemas.microsoft.com/office/powerpoint/2010/main" val="11136212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B46CFD-AD28-4449-B32F-5A83B45FA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8115295" cy="1590740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MANAGING USERS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E41A0F1-55BC-3044-ADAB-47C9D80ACA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0" y="6199746"/>
            <a:ext cx="1524000" cy="658254"/>
          </a:xfrm>
          <a:prstGeom prst="rect">
            <a:avLst/>
          </a:prstGeom>
        </p:spPr>
      </p:pic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89B416B5-C08B-A146-84B7-CA48F2D839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1326" y="311991"/>
            <a:ext cx="1164644" cy="1083766"/>
          </a:xfrm>
          <a:prstGeom prst="rect">
            <a:avLst/>
          </a:prstGeom>
        </p:spPr>
      </p:pic>
      <p:pic>
        <p:nvPicPr>
          <p:cNvPr id="6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40E3DCC6-765E-1048-8FF4-5F409E2D83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1855" y="1743943"/>
            <a:ext cx="3393440" cy="511405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1BA968B-E3C5-D542-AA53-AB8160FCC5B2}"/>
              </a:ext>
            </a:extLst>
          </p:cNvPr>
          <p:cNvSpPr txBox="1"/>
          <p:nvPr/>
        </p:nvSpPr>
        <p:spPr>
          <a:xfrm>
            <a:off x="1501692" y="2932663"/>
            <a:ext cx="3110147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i-FI" sz="13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CUSTOMIZED REGISTRATION –FORM</a:t>
            </a:r>
          </a:p>
          <a:p>
            <a:pPr algn="ctr"/>
            <a:r>
              <a:rPr lang="en-FI" sz="13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and</a:t>
            </a:r>
          </a:p>
          <a:p>
            <a:pPr algn="ctr"/>
            <a:r>
              <a:rPr lang="en-FI" sz="13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MASS-LOAD INTERFACE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4A24B41-3DC8-774F-A40A-52D33B3B1B48}"/>
              </a:ext>
            </a:extLst>
          </p:cNvPr>
          <p:cNvSpPr txBox="1"/>
          <p:nvPr/>
        </p:nvSpPr>
        <p:spPr>
          <a:xfrm>
            <a:off x="645150" y="5332117"/>
            <a:ext cx="4164923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FI"/>
            </a:defPPr>
            <a:lvl1pPr algn="ctr">
              <a:defRPr sz="14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fi-FI" sz="1300" dirty="0"/>
              <a:t>MANAGEMENT VIEW FOR THE CUSTOMER’S DATA</a:t>
            </a:r>
            <a:endParaRPr lang="en-FI" sz="13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46C0EB5-EE58-7B4B-B5D3-9EE0A60826A5}"/>
              </a:ext>
            </a:extLst>
          </p:cNvPr>
          <p:cNvSpPr txBox="1"/>
          <p:nvPr/>
        </p:nvSpPr>
        <p:spPr>
          <a:xfrm>
            <a:off x="8207644" y="2013028"/>
            <a:ext cx="2270173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FI"/>
            </a:defPPr>
            <a:lvl1pPr algn="ctr">
              <a:defRPr sz="14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sz="1300" dirty="0"/>
              <a:t>Branded with your own logo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8F420A6-08DD-7F47-B246-1804618F5EE3}"/>
              </a:ext>
            </a:extLst>
          </p:cNvPr>
          <p:cNvSpPr txBox="1"/>
          <p:nvPr/>
        </p:nvSpPr>
        <p:spPr>
          <a:xfrm>
            <a:off x="8203187" y="3202689"/>
            <a:ext cx="1914306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FI"/>
            </a:defPPr>
            <a:lvl1pPr algn="ctr">
              <a:defRPr sz="14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sz="1300" dirty="0"/>
              <a:t>Customized Form fields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847A58D-4940-D045-ADEC-3DEC361E0C50}"/>
              </a:ext>
            </a:extLst>
          </p:cNvPr>
          <p:cNvSpPr txBox="1"/>
          <p:nvPr/>
        </p:nvSpPr>
        <p:spPr>
          <a:xfrm>
            <a:off x="8217903" y="4685786"/>
            <a:ext cx="3985386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Customer profiles can be accessed in multiple ways:</a:t>
            </a:r>
          </a:p>
          <a:p>
            <a:pPr marL="285750" indent="-285750">
              <a:buFontTx/>
              <a:buChar char="-"/>
            </a:pPr>
            <a:r>
              <a:rPr lang="en-US" sz="13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Management view</a:t>
            </a:r>
          </a:p>
          <a:p>
            <a:pPr marL="285750" indent="-285750">
              <a:buFontTx/>
              <a:buChar char="-"/>
            </a:pPr>
            <a:r>
              <a:rPr lang="en-US" sz="13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Manual Sales Registration view</a:t>
            </a:r>
          </a:p>
          <a:p>
            <a:pPr marL="285750" indent="-285750">
              <a:buFontTx/>
              <a:buChar char="-"/>
            </a:pPr>
            <a:r>
              <a:rPr lang="en-US" sz="13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Manual access/participation registration</a:t>
            </a:r>
          </a:p>
          <a:p>
            <a:pPr marL="285750" indent="-285750">
              <a:buFontTx/>
              <a:buChar char="-"/>
            </a:pPr>
            <a:r>
              <a:rPr lang="en-US" sz="13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Automated service use/access</a:t>
            </a:r>
          </a:p>
          <a:p>
            <a:pPr marL="285750" indent="-285750">
              <a:buFontTx/>
              <a:buChar char="-"/>
            </a:pPr>
            <a:r>
              <a:rPr lang="en-US" sz="13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Via REST API</a:t>
            </a:r>
          </a:p>
        </p:txBody>
      </p:sp>
    </p:spTree>
    <p:extLst>
      <p:ext uri="{BB962C8B-B14F-4D97-AF65-F5344CB8AC3E}">
        <p14:creationId xmlns:p14="http://schemas.microsoft.com/office/powerpoint/2010/main" val="21902359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B46CFD-AD28-4449-B32F-5A83B45FA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8115295" cy="1590740"/>
          </a:xfrm>
        </p:spPr>
        <p:txBody>
          <a:bodyPr>
            <a:noAutofit/>
          </a:bodyPr>
          <a:lstStyle/>
          <a:p>
            <a:pPr algn="ctr"/>
            <a:r>
              <a:rPr lang="en-US" sz="2800">
                <a:solidFill>
                  <a:schemeClr val="bg1"/>
                </a:solidFill>
              </a:rPr>
              <a:t>LOYALTY AND REWARDING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E41A0F1-55BC-3044-ADAB-47C9D80ACA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0" y="6199746"/>
            <a:ext cx="1524000" cy="658254"/>
          </a:xfrm>
          <a:prstGeom prst="rect">
            <a:avLst/>
          </a:prstGeom>
        </p:spPr>
      </p:pic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70D989C9-9808-884B-AE5B-EB5C190757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7890" y="2050373"/>
            <a:ext cx="6115182" cy="4157290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GB" dirty="0"/>
              <a:t>The in-built loyalty and membership program with all requires functionalities:</a:t>
            </a:r>
          </a:p>
          <a:p>
            <a:r>
              <a:rPr lang="en-GB" dirty="0"/>
              <a:t>Easy to use customer registry</a:t>
            </a:r>
          </a:p>
          <a:p>
            <a:r>
              <a:rPr lang="en-GB" dirty="0"/>
              <a:t>Collecting and using points</a:t>
            </a:r>
          </a:p>
          <a:p>
            <a:r>
              <a:rPr lang="en-GB" dirty="0"/>
              <a:t>Freely set membership levels and point multipliers</a:t>
            </a:r>
          </a:p>
          <a:p>
            <a:r>
              <a:rPr lang="en-GB" dirty="0"/>
              <a:t>Automated level changes and point expiry</a:t>
            </a:r>
          </a:p>
          <a:p>
            <a:r>
              <a:rPr lang="en-GB" dirty="0"/>
              <a:t>Integration with Newsletter programs</a:t>
            </a:r>
          </a:p>
          <a:p>
            <a:r>
              <a:rPr lang="en-GB" dirty="0"/>
              <a:t>Use of points and gift cards through e-commerce service</a:t>
            </a:r>
          </a:p>
          <a:p>
            <a:r>
              <a:rPr lang="en-GB" dirty="0"/>
              <a:t>Automated reporting for the key personnel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Using digital identifiers provides many benefits, including</a:t>
            </a:r>
          </a:p>
          <a:p>
            <a:r>
              <a:rPr lang="en-GB" dirty="0"/>
              <a:t>Easy to manage, no material or posting costs</a:t>
            </a:r>
          </a:p>
          <a:p>
            <a:r>
              <a:rPr lang="en-GB" dirty="0"/>
              <a:t>Ecological and sustainable way operating a loyalty program</a:t>
            </a:r>
          </a:p>
          <a:p>
            <a:r>
              <a:rPr lang="en-GB" dirty="0"/>
              <a:t>Services and balances can be easily updated and activated</a:t>
            </a:r>
          </a:p>
          <a:p>
            <a:r>
              <a:rPr lang="en-GB" dirty="0"/>
              <a:t>Monitoring and tracking customer activities in real-time</a:t>
            </a:r>
          </a:p>
          <a:p>
            <a:r>
              <a:rPr lang="en-GB" dirty="0"/>
              <a:t>Superior customer satisfaction and high enrolment rate</a:t>
            </a:r>
          </a:p>
        </p:txBody>
      </p:sp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A98F6326-4B5F-1149-B6C4-906EFC794E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1326" y="311991"/>
            <a:ext cx="1164644" cy="1083766"/>
          </a:xfrm>
          <a:prstGeom prst="rect">
            <a:avLst/>
          </a:prstGeom>
        </p:spPr>
      </p:pic>
      <p:pic>
        <p:nvPicPr>
          <p:cNvPr id="4" name="Picture 3" descr="A picture containing diagram&#10;&#10;Description automatically generated">
            <a:extLst>
              <a:ext uri="{FF2B5EF4-FFF2-40B4-BE49-F238E27FC236}">
                <a16:creationId xmlns:a16="http://schemas.microsoft.com/office/drawing/2014/main" id="{52025A89-CB6A-8D46-8C27-922004F823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9563" y="1859577"/>
            <a:ext cx="4639205" cy="260955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3AEC0D3-1931-2F4C-8DCB-A31D1F018D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8163" y="3853527"/>
            <a:ext cx="1372197" cy="2609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1384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3909</TotalTime>
  <Words>841</Words>
  <Application>Microsoft Macintosh PowerPoint</Application>
  <PresentationFormat>Widescreen</PresentationFormat>
  <Paragraphs>117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Lato</vt:lpstr>
      <vt:lpstr>Office Theme</vt:lpstr>
      <vt:lpstr>PowerPoint Presentation</vt:lpstr>
      <vt:lpstr>ECOLOGICAL AND SUSTAINABLE</vt:lpstr>
      <vt:lpstr>DESIGN AND CREATE UNIQUE IDENTIFIERS</vt:lpstr>
      <vt:lpstr>DELIVERY TO ANY MOBILE DEVICE,  EMAIL OR APPLICATION</vt:lpstr>
      <vt:lpstr>DEFINE YOU IN-HOUSE SERVICES</vt:lpstr>
      <vt:lpstr>VALIDATE USERS AND SERVICE USE  IN REAL-TIME</vt:lpstr>
      <vt:lpstr>PUBLISH TO ONLINE STORE WITH ONE CLICK</vt:lpstr>
      <vt:lpstr>MANAGING USERS</vt:lpstr>
      <vt:lpstr>LOYALTY AND REWARDING</vt:lpstr>
      <vt:lpstr>REPORTING, STATISTICS AND  CUSTOMER MESSAGING</vt:lpstr>
      <vt:lpstr>USE CASES</vt:lpstr>
      <vt:lpstr>TECHNOLOGY</vt:lpstr>
      <vt:lpstr>SERVICE PRICING</vt:lpstr>
      <vt:lpstr>REFERENCE CUSTOMERS</vt:lpstr>
      <vt:lpstr>IDACTOR LTD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Vesa/Pb</dc:creator>
  <cp:lastModifiedBy>Vesa Haimi</cp:lastModifiedBy>
  <cp:revision>103</cp:revision>
  <dcterms:created xsi:type="dcterms:W3CDTF">2021-05-19T13:35:50Z</dcterms:created>
  <dcterms:modified xsi:type="dcterms:W3CDTF">2021-12-06T03:15:21Z</dcterms:modified>
</cp:coreProperties>
</file>